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0A20-13AF-4C47-B19E-93BA80DAABD0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1BFE-EB01-42C9-9A1F-18EDE8009E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332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0A20-13AF-4C47-B19E-93BA80DAABD0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1BFE-EB01-42C9-9A1F-18EDE8009E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0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0A20-13AF-4C47-B19E-93BA80DAABD0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1BFE-EB01-42C9-9A1F-18EDE8009E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576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0A20-13AF-4C47-B19E-93BA80DAABD0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1BFE-EB01-42C9-9A1F-18EDE8009E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2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0A20-13AF-4C47-B19E-93BA80DAABD0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1BFE-EB01-42C9-9A1F-18EDE8009E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21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0A20-13AF-4C47-B19E-93BA80DAABD0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1BFE-EB01-42C9-9A1F-18EDE8009E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657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0A20-13AF-4C47-B19E-93BA80DAABD0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1BFE-EB01-42C9-9A1F-18EDE8009E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304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0A20-13AF-4C47-B19E-93BA80DAABD0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1BFE-EB01-42C9-9A1F-18EDE8009E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976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0A20-13AF-4C47-B19E-93BA80DAABD0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1BFE-EB01-42C9-9A1F-18EDE8009E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068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0A20-13AF-4C47-B19E-93BA80DAABD0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1BFE-EB01-42C9-9A1F-18EDE8009E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644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20A20-13AF-4C47-B19E-93BA80DAABD0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1BFE-EB01-42C9-9A1F-18EDE8009E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428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20A20-13AF-4C47-B19E-93BA80DAABD0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F1BFE-EB01-42C9-9A1F-18EDE8009E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086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138"/>
            <a:ext cx="10515600" cy="1325563"/>
          </a:xfrm>
        </p:spPr>
        <p:txBody>
          <a:bodyPr/>
          <a:lstStyle/>
          <a:p>
            <a:r>
              <a:rPr lang="en-US" b="1" dirty="0"/>
              <a:t>Guide for Faculty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193960"/>
            <a:ext cx="6374081" cy="4351338"/>
          </a:xfrm>
        </p:spPr>
        <p:txBody>
          <a:bodyPr>
            <a:noAutofit/>
          </a:bodyPr>
          <a:lstStyle/>
          <a:p>
            <a:pPr marL="463550" indent="-463550">
              <a:spcBef>
                <a:spcPts val="600"/>
              </a:spcBef>
              <a:buFont typeface="Symbol" panose="05050102010706020507" pitchFamily="18" charset="2"/>
              <a:buChar char="®"/>
            </a:pPr>
            <a:r>
              <a:rPr lang="en-US" sz="2200" dirty="0"/>
              <a:t>University/academic medical center appointment</a:t>
            </a:r>
          </a:p>
          <a:p>
            <a:pPr marL="463550" indent="-463550">
              <a:spcBef>
                <a:spcPts val="600"/>
              </a:spcBef>
              <a:buFont typeface="Symbol" panose="05050102010706020507" pitchFamily="18" charset="2"/>
              <a:buChar char="®"/>
            </a:pPr>
            <a:r>
              <a:rPr lang="en-US" sz="2200" dirty="0"/>
              <a:t>Recognized by peers as a credible expert on the topic</a:t>
            </a:r>
          </a:p>
          <a:p>
            <a:pPr marL="463550" indent="-463550">
              <a:spcBef>
                <a:spcPts val="600"/>
              </a:spcBef>
              <a:buFont typeface="Symbol" panose="05050102010706020507" pitchFamily="18" charset="2"/>
              <a:buChar char="®"/>
            </a:pPr>
            <a:r>
              <a:rPr lang="en-US" sz="2200" dirty="0"/>
              <a:t>Affiliation with a major teaching institution or Center of Excellence</a:t>
            </a:r>
          </a:p>
          <a:p>
            <a:pPr marL="463550" indent="-463550">
              <a:spcBef>
                <a:spcPts val="600"/>
              </a:spcBef>
              <a:buFont typeface="Symbol" panose="05050102010706020507" pitchFamily="18" charset="2"/>
              <a:buChar char="®"/>
            </a:pPr>
            <a:r>
              <a:rPr lang="en-US" sz="2200" dirty="0"/>
              <a:t>Member of a large specialty group, practice, hospital</a:t>
            </a:r>
          </a:p>
          <a:p>
            <a:pPr marL="463550" indent="-463550">
              <a:spcBef>
                <a:spcPts val="600"/>
              </a:spcBef>
              <a:buFont typeface="Symbol" panose="05050102010706020507" pitchFamily="18" charset="2"/>
              <a:buChar char="®"/>
            </a:pPr>
            <a:r>
              <a:rPr lang="en-US" sz="2200" dirty="0"/>
              <a:t>Recent or current leadership in a national or international medical association or regional/local medical  </a:t>
            </a:r>
          </a:p>
          <a:p>
            <a:pPr marL="463550" indent="-463550">
              <a:spcBef>
                <a:spcPts val="600"/>
              </a:spcBef>
              <a:buFont typeface="Symbol" panose="05050102010706020507" pitchFamily="18" charset="2"/>
              <a:buChar char="®"/>
            </a:pPr>
            <a:r>
              <a:rPr lang="en-US" sz="2200" dirty="0"/>
              <a:t>Documentable speaking experience/good speaking skills (for a live or recorded activity)  </a:t>
            </a:r>
          </a:p>
          <a:p>
            <a:pPr marL="463550" indent="-463550">
              <a:spcBef>
                <a:spcPts val="600"/>
              </a:spcBef>
              <a:buFont typeface="Symbol" panose="05050102010706020507" pitchFamily="18" charset="2"/>
              <a:buChar char="®"/>
            </a:pPr>
            <a:r>
              <a:rPr lang="en-US" sz="2200" dirty="0"/>
              <a:t>Takes a fair-balance perspective </a:t>
            </a:r>
          </a:p>
          <a:p>
            <a:pPr marL="463550" indent="-463550">
              <a:spcBef>
                <a:spcPts val="600"/>
              </a:spcBef>
              <a:buFont typeface="Symbol" panose="05050102010706020507" pitchFamily="18" charset="2"/>
              <a:buChar char="®"/>
            </a:pPr>
            <a:r>
              <a:rPr lang="en-US" sz="2200" dirty="0"/>
              <a:t>Open to innovation/interactive learning formats</a:t>
            </a:r>
          </a:p>
          <a:p>
            <a:pPr marL="463550" indent="-463550">
              <a:spcBef>
                <a:spcPts val="600"/>
              </a:spcBef>
              <a:buFont typeface="Symbol" panose="05050102010706020507" pitchFamily="18" charset="2"/>
              <a:buChar char="®"/>
            </a:pPr>
            <a:r>
              <a:rPr lang="en-US" sz="2200" dirty="0"/>
              <a:t>Reasonable to work with </a:t>
            </a:r>
            <a:r>
              <a:rPr lang="en-US" sz="2200" dirty="0">
                <a:sym typeface="Wingdings" panose="05000000000000000000" pitchFamily="2" charset="2"/>
              </a:rPr>
              <a:t></a:t>
            </a:r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FF8015-6B99-834E-86DC-E7A926143E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7" r="19976"/>
          <a:stretch/>
        </p:blipFill>
        <p:spPr>
          <a:xfrm>
            <a:off x="7069778" y="10"/>
            <a:ext cx="4709157" cy="685799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9361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56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Wingdings</vt:lpstr>
      <vt:lpstr>Office Theme</vt:lpstr>
      <vt:lpstr>Guide for Faculty Selection</vt:lpstr>
    </vt:vector>
  </TitlesOfParts>
  <Company>SmithBucklin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Elevating our Educators:</dc:title>
  <dc:creator>Wilson, Eve</dc:creator>
  <cp:lastModifiedBy>Scott Kober</cp:lastModifiedBy>
  <cp:revision>2</cp:revision>
  <dcterms:created xsi:type="dcterms:W3CDTF">2018-04-26T13:13:42Z</dcterms:created>
  <dcterms:modified xsi:type="dcterms:W3CDTF">2018-04-26T13:26:33Z</dcterms:modified>
</cp:coreProperties>
</file>