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  <p:sldMasterId id="2147483687" r:id="rId2"/>
  </p:sldMasterIdLst>
  <p:sldIdLst>
    <p:sldId id="277" r:id="rId3"/>
    <p:sldId id="285" r:id="rId4"/>
    <p:sldId id="289" r:id="rId5"/>
    <p:sldId id="279" r:id="rId6"/>
    <p:sldId id="282" r:id="rId7"/>
    <p:sldId id="256" r:id="rId8"/>
    <p:sldId id="257" r:id="rId9"/>
    <p:sldId id="258" r:id="rId10"/>
    <p:sldId id="259" r:id="rId11"/>
    <p:sldId id="260" r:id="rId12"/>
    <p:sldId id="261" r:id="rId13"/>
    <p:sldId id="265" r:id="rId14"/>
    <p:sldId id="262" r:id="rId15"/>
    <p:sldId id="263" r:id="rId16"/>
    <p:sldId id="264" r:id="rId17"/>
    <p:sldId id="267" r:id="rId18"/>
    <p:sldId id="266" r:id="rId19"/>
    <p:sldId id="281" r:id="rId20"/>
    <p:sldId id="28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0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4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6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47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6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7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05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8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2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91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4882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051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033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00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44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49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6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460132-A13E-40F6-9442-0F1165F8F6B1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8FC45-34C3-4D98-A157-54AE69725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789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23D4EB-A7B6-420B-9472-789B5A7CAB0C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BBB85-3F76-4FF3-A2A6-4E83A3A95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482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406D04-E558-4D07-8E0D-7F22A7178EFD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02A01-8598-4D23-AE66-56E2B5CD0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814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8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F08FC1-DD38-4675-BB54-CD83E45F53B0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DA9D3-94DD-4B9F-8437-FB37E8E438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816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085280-D60F-406C-8B49-35F27EBA0298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E551B-9BE1-4FAD-984D-478FAFC02C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426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F753C0-3F0D-4D4B-9D72-C76D7F54673E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A7E80-EBAD-43BA-BDC2-6EAF060F0E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687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A27FFC-4A9D-4C81-9F8A-DD6CDE24993C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2A56C-BECC-4566-82FF-1D078AA457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19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04071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667" y="6459539"/>
            <a:ext cx="2618317" cy="365125"/>
          </a:xfrm>
        </p:spPr>
        <p:txBody>
          <a:bodyPr/>
          <a:lstStyle>
            <a:lvl1pPr>
              <a:defRPr/>
            </a:lvl1pPr>
          </a:lstStyle>
          <a:p>
            <a:fld id="{57A9702A-74F5-4ACE-A7AF-F7B1FDEE9C16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231952-FBC0-4C8E-9CA7-B6F59570D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410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953000"/>
            <a:ext cx="12189884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" y="4914900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4F6157-8D25-4A31-8F26-8A2EB399BE80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0B558-E056-4A35-90FF-D7C592F08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639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AED858-14FD-4324-AE18-366017C18C69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61298-E28B-46C1-86BD-191056E545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122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B8EF62-5425-46F3-A31A-EC9EBA052AD5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F6637-0845-4997-807D-CCFC6818D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12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5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433" y="287339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433" y="1846264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433" y="6459539"/>
            <a:ext cx="247226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C576F6AB-7310-47B7-BA64-06EE83533DB9}" type="datetimeFigureOut">
              <a:rPr lang="en-US" altLang="en-US"/>
              <a:pPr/>
              <a:t>4/14/2020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7234" y="6459539"/>
            <a:ext cx="482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9651" y="6459539"/>
            <a:ext cx="131233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5748D9A5-B9F9-48BB-A088-A59644FC0182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738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14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charset="0"/>
          <a:ea typeface="ヒラギノ角ゴ Pro W3" charset="0"/>
          <a:cs typeface="ヒラギノ角ゴ Pro W3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ヒラギノ角ゴ Pro W3" charset="0"/>
          <a:cs typeface="ヒラギノ角ゴ Pro W3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jpe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6" descr="Image result for 5 minutes with"/>
          <p:cNvSpPr>
            <a:spLocks noChangeAspect="1" noChangeArrowheads="1"/>
          </p:cNvSpPr>
          <p:nvPr/>
        </p:nvSpPr>
        <p:spPr bwMode="auto">
          <a:xfrm>
            <a:off x="1641476" y="-144463"/>
            <a:ext cx="1858963" cy="247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24000" y="758826"/>
            <a:ext cx="9144000" cy="35655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3600" b="1" dirty="0">
                <a:latin typeface="+mn-lt"/>
              </a:rPr>
            </a:br>
            <a:r>
              <a:rPr lang="en-US" sz="3600" b="1" dirty="0">
                <a:solidFill>
                  <a:srgbClr val="FF0000"/>
                </a:solidFill>
                <a:latin typeface="+mn-lt"/>
              </a:rPr>
              <a:t>Breakfast Session Sponsored by </a:t>
            </a:r>
            <a:r>
              <a:rPr lang="en-US" sz="3600" b="1" dirty="0" err="1">
                <a:solidFill>
                  <a:srgbClr val="FF0000"/>
                </a:solidFill>
                <a:latin typeface="+mn-lt"/>
              </a:rPr>
              <a:t>AcademicCME</a:t>
            </a:r>
            <a:br>
              <a:rPr lang="en-US" sz="3600" b="1" dirty="0">
                <a:solidFill>
                  <a:srgbClr val="FF0000"/>
                </a:solidFill>
                <a:latin typeface="+mn-lt"/>
              </a:rPr>
            </a:br>
            <a:r>
              <a:rPr lang="en-US" sz="3600" b="1" dirty="0">
                <a:latin typeface="+mn-lt"/>
              </a:rPr>
              <a:t>How Should the CE Industry Respond to a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Novel Healthcare Crisis?</a:t>
            </a:r>
            <a:endParaRPr lang="en-US" sz="3600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13709" y="4485115"/>
            <a:ext cx="76061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Moderator: </a:t>
            </a:r>
            <a:b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</a:b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Timothy Hayes, MD, PhD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President, </a:t>
            </a:r>
            <a:r>
              <a:rPr lang="en-US" sz="2800" dirty="0" err="1">
                <a:solidFill>
                  <a:prstClr val="black"/>
                </a:solidFill>
                <a:latin typeface="Calibri"/>
                <a:ea typeface="ＭＳ Ｐゴシック" panose="020B0600070205080204" pitchFamily="34" charset="-128"/>
              </a:rPr>
              <a:t>AcademicCME</a:t>
            </a:r>
            <a:endParaRPr lang="en-US" sz="2800" dirty="0">
              <a:solidFill>
                <a:prstClr val="black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pic>
        <p:nvPicPr>
          <p:cNvPr id="7" name="Picture 4" descr="spring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16" y="461084"/>
            <a:ext cx="4361296" cy="10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Content Placeholder 2"/>
          <p:cNvSpPr txBox="1">
            <a:spLocks/>
          </p:cNvSpPr>
          <p:nvPr/>
        </p:nvSpPr>
        <p:spPr bwMode="auto">
          <a:xfrm>
            <a:off x="2465160" y="4318424"/>
            <a:ext cx="75438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SILVER SPONSORS</a:t>
            </a:r>
          </a:p>
        </p:txBody>
      </p:sp>
      <p:sp>
        <p:nvSpPr>
          <p:cNvPr id="30729" name="Content Placeholder 2"/>
          <p:cNvSpPr txBox="1">
            <a:spLocks/>
          </p:cNvSpPr>
          <p:nvPr/>
        </p:nvSpPr>
        <p:spPr bwMode="auto">
          <a:xfrm>
            <a:off x="2465160" y="463777"/>
            <a:ext cx="7543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GOLD SPONSORS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540745" y="3998489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1B610B2-9B42-4261-B31F-C25E7C733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482" y="2906362"/>
            <a:ext cx="3897712" cy="666744"/>
          </a:xfrm>
          <a:prstGeom prst="rect">
            <a:avLst/>
          </a:prstGeom>
        </p:spPr>
      </p:pic>
      <p:pic>
        <p:nvPicPr>
          <p:cNvPr id="1026" name="Picture 2" descr="Daiichi-Sankyo">
            <a:extLst>
              <a:ext uri="{FF2B5EF4-FFF2-40B4-BE49-F238E27FC236}">
                <a16:creationId xmlns:a16="http://schemas.microsoft.com/office/drawing/2014/main" id="{3BBA821C-9B1D-4AF6-869D-30445CD59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249" y="1372672"/>
            <a:ext cx="42005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05FEDFC-3D1A-4125-97FF-F731DEAF2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51" y="1117563"/>
            <a:ext cx="2363561" cy="112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72EA0D1-97A1-41A7-835D-078E7942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59" y="4854927"/>
            <a:ext cx="3313544" cy="82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EC83546-E7B4-443B-9A91-D2FAF0716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52" y="5957558"/>
            <a:ext cx="2254250" cy="58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7AD811A-30C4-4B91-8C21-749833460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60" y="6056446"/>
            <a:ext cx="3049123" cy="43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5CB7D73-1280-4E9C-B957-501755A4D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086" y="4971462"/>
            <a:ext cx="2253698" cy="59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55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>
            <a:extLst>
              <a:ext uri="{FF2B5EF4-FFF2-40B4-BE49-F238E27FC236}">
                <a16:creationId xmlns:a16="http://schemas.microsoft.com/office/drawing/2014/main" id="{3D41A24A-BD0E-47C4-96F6-855424E3E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20" y="1117648"/>
            <a:ext cx="1596739" cy="725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505D4C1-76A6-4960-9FC6-AA0F3AA4B662}"/>
              </a:ext>
            </a:extLst>
          </p:cNvPr>
          <p:cNvSpPr txBox="1">
            <a:spLocks/>
          </p:cNvSpPr>
          <p:nvPr/>
        </p:nvSpPr>
        <p:spPr bwMode="auto">
          <a:xfrm>
            <a:off x="2552330" y="378407"/>
            <a:ext cx="7543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BRONZE SPONSORS</a:t>
            </a:r>
          </a:p>
        </p:txBody>
      </p:sp>
      <p:pic>
        <p:nvPicPr>
          <p:cNvPr id="20" name="Picture 6" descr="RMEI">
            <a:extLst>
              <a:ext uri="{FF2B5EF4-FFF2-40B4-BE49-F238E27FC236}">
                <a16:creationId xmlns:a16="http://schemas.microsoft.com/office/drawing/2014/main" id="{26981FE7-4076-4554-85C4-F2DDCA51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238" y="3447843"/>
            <a:ext cx="1809750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E785338-0F5E-4C1D-B5CA-66C3CAE6366B}"/>
              </a:ext>
            </a:extLst>
          </p:cNvPr>
          <p:cNvCxnSpPr/>
          <p:nvPr/>
        </p:nvCxnSpPr>
        <p:spPr>
          <a:xfrm>
            <a:off x="1520486" y="967369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21" name="Picture 30720">
            <a:extLst>
              <a:ext uri="{FF2B5EF4-FFF2-40B4-BE49-F238E27FC236}">
                <a16:creationId xmlns:a16="http://schemas.microsoft.com/office/drawing/2014/main" id="{A3F01841-49B9-4C1B-9DBD-EED5AFBA4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706" y="5890631"/>
            <a:ext cx="2313368" cy="675146"/>
          </a:xfrm>
          <a:prstGeom prst="rect">
            <a:avLst/>
          </a:prstGeom>
        </p:spPr>
      </p:pic>
      <p:pic>
        <p:nvPicPr>
          <p:cNvPr id="30726" name="Picture 30725">
            <a:extLst>
              <a:ext uri="{FF2B5EF4-FFF2-40B4-BE49-F238E27FC236}">
                <a16:creationId xmlns:a16="http://schemas.microsoft.com/office/drawing/2014/main" id="{95B0FD86-ACA6-44FF-9261-795BBBA5F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91" y="2357401"/>
            <a:ext cx="1959123" cy="507591"/>
          </a:xfrm>
          <a:prstGeom prst="rect">
            <a:avLst/>
          </a:prstGeom>
        </p:spPr>
      </p:pic>
      <p:pic>
        <p:nvPicPr>
          <p:cNvPr id="22" name="Picture 14" descr="ACHL_Logo">
            <a:extLst>
              <a:ext uri="{FF2B5EF4-FFF2-40B4-BE49-F238E27FC236}">
                <a16:creationId xmlns:a16="http://schemas.microsoft.com/office/drawing/2014/main" id="{890ADBC3-DEA0-4BD2-B537-09DCAD14D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52" y="1239334"/>
            <a:ext cx="1448141" cy="60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61650B-F825-4B61-B725-BADB7B588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5535" y="1162276"/>
            <a:ext cx="933450" cy="89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FB75D-9526-4559-93C9-433C8C9F6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536" y="5853215"/>
            <a:ext cx="2088087" cy="6751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748272-77A9-4904-8A8C-14CC54B5AD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488" y="2276325"/>
            <a:ext cx="2121316" cy="7576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7E18091-DD80-46F2-B6FB-E7E9C9C25F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1820" y="1179361"/>
            <a:ext cx="1758464" cy="6530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8F663B-FFF1-44AB-B5A0-8A2CED4F05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5682" y="5880686"/>
            <a:ext cx="1976913" cy="69503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5665528-E50C-429F-90FB-EAA26370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92" y="3201513"/>
            <a:ext cx="2019652" cy="102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F0BC345-82C5-4E21-9441-8705016DB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18" y="3558191"/>
            <a:ext cx="16859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DE6E223-308E-4605-88FC-EB11546C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23" y="4528875"/>
            <a:ext cx="254317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D7EFBC0-A7E0-4A47-8A3B-8FE49E8F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818" y="4757475"/>
            <a:ext cx="1609725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E5420FC5-EFB9-45B5-A37C-E35C001E6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706" y="4524174"/>
            <a:ext cx="21336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7CD64EF-1900-4F79-A048-1A4F9277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305" y="2146021"/>
            <a:ext cx="1028393" cy="10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3F71E21-90FB-47B9-A4B8-E4D9698C4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759" y="2488411"/>
            <a:ext cx="1762125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64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49500" y="675201"/>
            <a:ext cx="7543800" cy="10826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How to Ask Questions</a:t>
            </a:r>
          </a:p>
        </p:txBody>
      </p:sp>
      <p:sp>
        <p:nvSpPr>
          <p:cNvPr id="31746" name="Content Placeholder 2"/>
          <p:cNvSpPr txBox="1">
            <a:spLocks/>
          </p:cNvSpPr>
          <p:nvPr/>
        </p:nvSpPr>
        <p:spPr bwMode="auto">
          <a:xfrm>
            <a:off x="2349500" y="2020889"/>
            <a:ext cx="77660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 Light" panose="020F0302020204030204" pitchFamily="34" charset="0"/>
              <a:buAutoNum type="arabicPeriod"/>
            </a:pP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You can use the Peer Audience text line to send in a question 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267-666-0CME (0263)</a:t>
            </a:r>
          </a:p>
          <a:p>
            <a:pPr defTabSz="91440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Calibri Light" panose="020F0302020204030204" pitchFamily="34" charset="0"/>
              <a:buAutoNum type="arabicPeriod"/>
            </a:pP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Tweet your question using the 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#</a:t>
            </a:r>
            <a:r>
              <a:rPr lang="en-US" altLang="en-US" sz="3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CMEpalooza</a:t>
            </a:r>
            <a:r>
              <a:rPr lang="en-US" altLang="en-US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3200" dirty="0">
                <a:solidFill>
                  <a:srgbClr val="404040"/>
                </a:solidFill>
                <a:latin typeface="Calibri" panose="020F0502020204030204" pitchFamily="34" charset="0"/>
              </a:rPr>
              <a:t>hashtag</a:t>
            </a:r>
            <a:endParaRPr lang="en-US" altLang="en-US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anchor="t">
            <a:noAutofit/>
          </a:bodyPr>
          <a:lstStyle/>
          <a:p>
            <a:pPr eaLnBrk="1" hangingPunct="1">
              <a:defRPr/>
            </a:pPr>
            <a:r>
              <a:rPr lang="en-US" sz="4000" dirty="0">
                <a:latin typeface="+mn-lt"/>
              </a:rPr>
              <a:t>Opinions, discussions and/or conclusions expressed are those of our panelists and do not represent an endorsement by, or a position of, their employer, its parent company, or affiliates.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Speaker Disclosure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4425" y="1091235"/>
            <a:ext cx="10477500" cy="2509213"/>
          </a:xfrm>
        </p:spPr>
        <p:txBody>
          <a:bodyPr>
            <a:normAutofit/>
          </a:bodyPr>
          <a:lstStyle/>
          <a:p>
            <a:r>
              <a:rPr lang="en-CA" b="1" dirty="0"/>
              <a:t>CME in Outbreaks and Pandemics:</a:t>
            </a:r>
            <a:br>
              <a:rPr lang="en-CA" b="1" dirty="0"/>
            </a:br>
            <a:br>
              <a:rPr lang="en-CA" b="1" dirty="0"/>
            </a:br>
            <a:r>
              <a:rPr lang="en-CA" sz="3600" b="1" i="1" dirty="0"/>
              <a:t>what do Frontline workers need to know </a:t>
            </a:r>
            <a:r>
              <a:rPr lang="en-CA" b="1" dirty="0"/>
              <a:t>?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648200"/>
            <a:ext cx="8689976" cy="1371599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Laura hawryluck MSc. (Bioethics), MD FRCPC</a:t>
            </a:r>
          </a:p>
          <a:p>
            <a:r>
              <a:rPr lang="en-CA" b="1" dirty="0">
                <a:solidFill>
                  <a:srgbClr val="FF0000"/>
                </a:solidFill>
              </a:rPr>
              <a:t>Associate Professor Critical Care Medicine</a:t>
            </a:r>
          </a:p>
          <a:p>
            <a:r>
              <a:rPr lang="en-CA" b="1" dirty="0">
                <a:solidFill>
                  <a:srgbClr val="FF0000"/>
                </a:solidFill>
              </a:rPr>
              <a:t>University of Toronto, Canada</a:t>
            </a:r>
          </a:p>
        </p:txBody>
      </p:sp>
      <p:pic>
        <p:nvPicPr>
          <p:cNvPr id="1026" name="Picture 2" descr="https://tse2.mm.bing.net/th?id=OIP.V0NNbyFfSNKBQaQYiQj-NAHaE8&amp;pid=Api&amp;P=0&amp;w=247&amp;h=1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325" y="43483"/>
            <a:ext cx="235267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50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/>
              <a:t>Discuss what frontline healthcare workers need to know in rapid evolving outbreaks/pandemics of Emerging Pathogens</a:t>
            </a:r>
          </a:p>
          <a:p>
            <a:endParaRPr lang="en-CA" dirty="0"/>
          </a:p>
          <a:p>
            <a:r>
              <a:rPr lang="en-CA" dirty="0"/>
              <a:t>Discuss the challenges of Continuing Medical Education (CME) in such situations</a:t>
            </a:r>
          </a:p>
          <a:p>
            <a:endParaRPr lang="en-CA" dirty="0"/>
          </a:p>
          <a:p>
            <a:r>
              <a:rPr lang="en-CA" dirty="0"/>
              <a:t>Discuss potential ways to disseminate crucial CME/ tools that will help provision of patient care</a:t>
            </a:r>
          </a:p>
          <a:p>
            <a:endParaRPr lang="en-CA" dirty="0"/>
          </a:p>
          <a:p>
            <a:r>
              <a:rPr lang="en-CA" dirty="0"/>
              <a:t>Discuss potential partners in Continuing Medical Education (CME) activities</a:t>
            </a:r>
          </a:p>
        </p:txBody>
      </p:sp>
      <p:pic>
        <p:nvPicPr>
          <p:cNvPr id="2050" name="Picture 2" descr="https://www.veteranstoday.com/wp-content/uploads/2020/01/coronavi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4" y="1"/>
            <a:ext cx="3286125" cy="221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475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i="1" dirty="0"/>
              <a:t>what do Frontline workers need to know </a:t>
            </a:r>
            <a:r>
              <a:rPr lang="en-CA" b="1" dirty="0"/>
              <a:t>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CA" dirty="0"/>
              <a:t>Emerging pathogen specific information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Personal Protective Equipment (PPE)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Surge planning Strategies and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Triage Planning and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Communication Strategies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Mental Health and Wellness of staff</a:t>
            </a:r>
          </a:p>
        </p:txBody>
      </p:sp>
      <p:pic>
        <p:nvPicPr>
          <p:cNvPr id="3074" name="Picture 2" descr="World map in red with epicenter-circles centered on China with word coronavi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463" y="3933825"/>
            <a:ext cx="4392537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99463" y="6562725"/>
            <a:ext cx="197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Getty images </a:t>
            </a:r>
          </a:p>
        </p:txBody>
      </p:sp>
    </p:spTree>
    <p:extLst>
      <p:ext uri="{BB962C8B-B14F-4D97-AF65-F5344CB8AC3E}">
        <p14:creationId xmlns:p14="http://schemas.microsoft.com/office/powerpoint/2010/main" val="3806835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Emerging Pathogen</a:t>
            </a:r>
            <a:br>
              <a:rPr lang="en-CA" b="1" dirty="0"/>
            </a:br>
            <a:r>
              <a:rPr lang="en-CA" b="1" dirty="0"/>
              <a:t>Specific Information</a:t>
            </a:r>
            <a:br>
              <a:rPr lang="en-CA" b="1" dirty="0"/>
            </a:b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CA" b="1" dirty="0"/>
              <a:t>Key principle is to distinguish “news” from Scientific evidence</a:t>
            </a:r>
          </a:p>
          <a:p>
            <a:pPr lvl="1" fontAlgn="base"/>
            <a:r>
              <a:rPr lang="en-CA" dirty="0"/>
              <a:t>Source of information ideally “from the field to the field” concept</a:t>
            </a:r>
          </a:p>
          <a:p>
            <a:pPr lvl="1" fontAlgn="base"/>
            <a:r>
              <a:rPr lang="en-CA" dirty="0"/>
              <a:t>Need to clarify what we know / what we don’t/ what is being done to close this gap </a:t>
            </a:r>
          </a:p>
          <a:p>
            <a:pPr lvl="1" fontAlgn="base"/>
            <a:endParaRPr lang="en-CA" dirty="0"/>
          </a:p>
          <a:p>
            <a:pPr fontAlgn="base"/>
            <a:r>
              <a:rPr lang="en-CA" dirty="0"/>
              <a:t>  </a:t>
            </a:r>
            <a:r>
              <a:rPr lang="en-CA" b="1" dirty="0"/>
              <a:t>Topics should include:</a:t>
            </a:r>
          </a:p>
          <a:p>
            <a:pPr lvl="1" fontAlgn="base"/>
            <a:r>
              <a:rPr lang="en-CA" dirty="0"/>
              <a:t>course of illness: who gets sick/ timing/ course of illness/duration</a:t>
            </a:r>
          </a:p>
          <a:p>
            <a:pPr lvl="1" fontAlgn="base"/>
            <a:r>
              <a:rPr lang="en-CA" dirty="0"/>
              <a:t>Modes of transmission/ Infection control precautions required</a:t>
            </a:r>
          </a:p>
          <a:p>
            <a:pPr lvl="1" fontAlgn="base"/>
            <a:r>
              <a:rPr lang="en-CA" dirty="0"/>
              <a:t>Early warning signs of deterioration: what, if anything, is emerging?</a:t>
            </a:r>
          </a:p>
          <a:p>
            <a:pPr lvl="1" fontAlgn="base"/>
            <a:r>
              <a:rPr lang="en-CA" dirty="0"/>
              <a:t>Markers of illness severity and prognosis</a:t>
            </a:r>
          </a:p>
          <a:p>
            <a:pPr lvl="1" fontAlgn="base"/>
            <a:r>
              <a:rPr lang="en-CA" dirty="0"/>
              <a:t>Treatments: Supportive, Specific, Available Trials (Industry)</a:t>
            </a:r>
          </a:p>
          <a:p>
            <a:pPr lvl="1" fontAlgn="base"/>
            <a:r>
              <a:rPr lang="en-CA" dirty="0"/>
              <a:t>Should there be limits placed on Treatment/ Withholding/ Withdrawal</a:t>
            </a:r>
          </a:p>
          <a:p>
            <a:endParaRPr lang="en-CA" dirty="0"/>
          </a:p>
        </p:txBody>
      </p:sp>
      <p:pic>
        <p:nvPicPr>
          <p:cNvPr id="4" name="Picture 2" descr="https://tse2.mm.bing.net/th?id=OIP.V0NNbyFfSNKBQaQYiQj-NAHaE8&amp;pid=Api&amp;P=0&amp;w=247&amp;h=1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075" y="0"/>
            <a:ext cx="282892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365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1125" y="685192"/>
            <a:ext cx="10364451" cy="1596177"/>
          </a:xfrm>
        </p:spPr>
        <p:txBody>
          <a:bodyPr/>
          <a:lstStyle/>
          <a:p>
            <a:r>
              <a:rPr lang="en-CA" b="1" dirty="0"/>
              <a:t>Personal Protective Equipment (PPE)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56599" y="2052767"/>
            <a:ext cx="10363826" cy="426230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CA" b="1" dirty="0"/>
              <a:t>What PPE is required</a:t>
            </a:r>
            <a:r>
              <a:rPr lang="en-CA" dirty="0"/>
              <a:t>?</a:t>
            </a:r>
          </a:p>
          <a:p>
            <a:pPr lvl="1" fontAlgn="base"/>
            <a:r>
              <a:rPr lang="en-CA" dirty="0"/>
              <a:t>level of precaution: contact, droplet, Airborne?</a:t>
            </a:r>
          </a:p>
          <a:p>
            <a:pPr fontAlgn="base"/>
            <a:r>
              <a:rPr lang="en-CA" b="1" dirty="0"/>
              <a:t>Staff education</a:t>
            </a:r>
          </a:p>
          <a:p>
            <a:pPr lvl="1" fontAlgn="base"/>
            <a:r>
              <a:rPr lang="en-CA" dirty="0"/>
              <a:t>Don/ Doffing of PPE</a:t>
            </a:r>
          </a:p>
          <a:p>
            <a:pPr lvl="1" fontAlgn="base"/>
            <a:r>
              <a:rPr lang="en-CA" dirty="0"/>
              <a:t>Handling of single use/ Multi-Use Equipment ( cleaning of contaminated surfaces)</a:t>
            </a:r>
          </a:p>
          <a:p>
            <a:pPr lvl="1" fontAlgn="base"/>
            <a:r>
              <a:rPr lang="en-CA" dirty="0"/>
              <a:t>Knowledge of aerosol generating Medical Procedures (AGMP)</a:t>
            </a:r>
          </a:p>
          <a:p>
            <a:pPr lvl="1" fontAlgn="base"/>
            <a:r>
              <a:rPr lang="en-CA" dirty="0"/>
              <a:t>Changes needed in PPE if AGMP</a:t>
            </a:r>
          </a:p>
          <a:p>
            <a:pPr lvl="1" fontAlgn="base"/>
            <a:endParaRPr lang="en-CA" dirty="0"/>
          </a:p>
          <a:p>
            <a:pPr fontAlgn="base"/>
            <a:r>
              <a:rPr lang="en-CA" b="1" dirty="0"/>
              <a:t>How do you plan for future? </a:t>
            </a:r>
          </a:p>
          <a:p>
            <a:pPr lvl="1" fontAlgn="base"/>
            <a:r>
              <a:rPr lang="en-CA" dirty="0"/>
              <a:t>Communication of changes in PPE as new knowledge emerges/ Addressing Staff Distress</a:t>
            </a:r>
          </a:p>
          <a:p>
            <a:pPr lvl="1" fontAlgn="base"/>
            <a:r>
              <a:rPr lang="en-CA" dirty="0"/>
              <a:t>Anticipated PPE supply needs/ working with Supply chains      - anticipate needs</a:t>
            </a:r>
          </a:p>
          <a:p>
            <a:pPr lvl="1" fontAlgn="base"/>
            <a:r>
              <a:rPr lang="en-CA" dirty="0"/>
              <a:t>Check List Planning Tools   </a:t>
            </a:r>
          </a:p>
        </p:txBody>
      </p:sp>
      <p:pic>
        <p:nvPicPr>
          <p:cNvPr id="4100" name="Picture 4" descr="https://tse3.mm.bing.net/th?id=OIP.CvM3akbmdqy9Dcis1Kz6QAEsDH&amp;pid=Api&amp;P=0&amp;w=257&amp;h=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0"/>
            <a:ext cx="25527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8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099" y="370867"/>
            <a:ext cx="10364451" cy="1596177"/>
          </a:xfrm>
        </p:spPr>
        <p:txBody>
          <a:bodyPr/>
          <a:lstStyle/>
          <a:p>
            <a:r>
              <a:rPr lang="en-CA" b="1" dirty="0"/>
              <a:t>Surge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695449"/>
            <a:ext cx="10363826" cy="4886325"/>
          </a:xfrm>
        </p:spPr>
        <p:txBody>
          <a:bodyPr>
            <a:normAutofit fontScale="77500" lnSpcReduction="20000"/>
          </a:bodyPr>
          <a:lstStyle/>
          <a:p>
            <a:pPr fontAlgn="base"/>
            <a:endParaRPr lang="en-CA" dirty="0"/>
          </a:p>
          <a:p>
            <a:pPr fontAlgn="base"/>
            <a:r>
              <a:rPr lang="en-CA" b="1" dirty="0"/>
              <a:t>How to develop a surge plan 101 for unexpected massive surges</a:t>
            </a:r>
          </a:p>
          <a:p>
            <a:pPr lvl="1" fontAlgn="base"/>
            <a:r>
              <a:rPr lang="en-CA" dirty="0"/>
              <a:t>Environments/ Staff/ Equipment</a:t>
            </a:r>
          </a:p>
          <a:p>
            <a:pPr lvl="1" fontAlgn="base"/>
            <a:r>
              <a:rPr lang="en-CA" dirty="0"/>
              <a:t>Re-deployment needs and methods</a:t>
            </a:r>
          </a:p>
          <a:p>
            <a:pPr lvl="1" fontAlgn="base"/>
            <a:endParaRPr lang="en-CA" dirty="0"/>
          </a:p>
          <a:p>
            <a:pPr fontAlgn="base"/>
            <a:r>
              <a:rPr lang="en-CA" b="1" dirty="0"/>
              <a:t>upskilling Inter-professional staff/ Education needs: </a:t>
            </a:r>
          </a:p>
          <a:p>
            <a:pPr lvl="2" fontAlgn="base"/>
            <a:r>
              <a:rPr lang="en-CA" dirty="0"/>
              <a:t>Early warning signs ( in general and specific to emerging pathogens </a:t>
            </a:r>
          </a:p>
          <a:p>
            <a:pPr lvl="2" fontAlgn="base"/>
            <a:r>
              <a:rPr lang="en-CA" dirty="0"/>
              <a:t> Principles of early resuscitation</a:t>
            </a:r>
          </a:p>
          <a:p>
            <a:pPr lvl="2" fontAlgn="base"/>
            <a:r>
              <a:rPr lang="en-CA" dirty="0"/>
              <a:t>Critical Care basics ( vasopressors/ mechanical ventilation/ Care) </a:t>
            </a:r>
          </a:p>
          <a:p>
            <a:pPr lvl="2" fontAlgn="base"/>
            <a:endParaRPr lang="en-CA" dirty="0"/>
          </a:p>
          <a:p>
            <a:pPr fontAlgn="base"/>
            <a:r>
              <a:rPr lang="en-CA" b="1" dirty="0"/>
              <a:t>equipment purchasing/ supply chain issues</a:t>
            </a:r>
          </a:p>
          <a:p>
            <a:pPr lvl="1" fontAlgn="base"/>
            <a:r>
              <a:rPr lang="en-CA" dirty="0"/>
              <a:t>How do you anticipate needs ( quick Business case)</a:t>
            </a:r>
          </a:p>
          <a:p>
            <a:pPr lvl="1" fontAlgn="base"/>
            <a:r>
              <a:rPr lang="en-CA" dirty="0"/>
              <a:t>Costs– how do you negotiate? Compete? </a:t>
            </a:r>
          </a:p>
          <a:p>
            <a:pPr lvl="1" fontAlgn="base"/>
            <a:r>
              <a:rPr lang="en-CA" dirty="0"/>
              <a:t>Getting input/Addressing multiple requests from staff</a:t>
            </a:r>
          </a:p>
          <a:p>
            <a:pPr lvl="1" fontAlgn="base"/>
            <a:r>
              <a:rPr lang="en-CA" dirty="0"/>
              <a:t>Communication of Purchasing Decision-making</a:t>
            </a:r>
          </a:p>
          <a:p>
            <a:pPr lvl="1" fontAlgn="base"/>
            <a:r>
              <a:rPr lang="en-CA" b="1" dirty="0"/>
              <a:t>INNOVATIONS IN PPE/ EQUIPMENT STERILIZATION/USE (INDUSTRY PARTNERSHIPS)</a:t>
            </a:r>
          </a:p>
          <a:p>
            <a:endParaRPr lang="en-CA" dirty="0"/>
          </a:p>
        </p:txBody>
      </p:sp>
      <p:pic>
        <p:nvPicPr>
          <p:cNvPr id="6146" name="Picture 2" descr="https://tse1.mm.bing.net/th?id=OIP.5ELBGNooxW4owwccCPuKkAAAAA&amp;pid=Api&amp;P=0&amp;w=164&amp;h=1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0"/>
            <a:ext cx="21431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71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18517"/>
            <a:ext cx="11296650" cy="1596177"/>
          </a:xfrm>
        </p:spPr>
        <p:txBody>
          <a:bodyPr>
            <a:normAutofit/>
          </a:bodyPr>
          <a:lstStyle/>
          <a:p>
            <a:r>
              <a:rPr lang="en-CA" sz="3200" b="1" dirty="0"/>
              <a:t>Maintaining Ongoing Non-Pandemic Patient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b="1" dirty="0"/>
              <a:t>How to develop plan to provide ongoing care for All patients</a:t>
            </a:r>
          </a:p>
          <a:p>
            <a:pPr lvl="1"/>
            <a:r>
              <a:rPr lang="en-CA" dirty="0"/>
              <a:t>Determining key programs and rationale for maintaining them</a:t>
            </a:r>
          </a:p>
          <a:p>
            <a:pPr lvl="1"/>
            <a:r>
              <a:rPr lang="en-CA" dirty="0"/>
              <a:t>Impact on core programs that might be needed for surge planning</a:t>
            </a:r>
          </a:p>
          <a:p>
            <a:pPr lvl="1"/>
            <a:r>
              <a:rPr lang="en-CA" dirty="0"/>
              <a:t>Staffing challenges: who if anyone gets re- deployed</a:t>
            </a:r>
          </a:p>
          <a:p>
            <a:pPr lvl="1"/>
            <a:r>
              <a:rPr lang="en-CA" dirty="0"/>
              <a:t>Impact of ongoing surge on maintaining Key program</a:t>
            </a:r>
          </a:p>
          <a:p>
            <a:pPr lvl="1"/>
            <a:r>
              <a:rPr lang="en-CA" dirty="0"/>
              <a:t>Communication to staff and public</a:t>
            </a:r>
          </a:p>
          <a:p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4905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Triage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en-CA" dirty="0"/>
              <a:t>Education on Scientific and Ethical Models in triage planning</a:t>
            </a:r>
          </a:p>
          <a:p>
            <a:pPr lvl="1" fontAlgn="base"/>
            <a:r>
              <a:rPr lang="en-CA" dirty="0"/>
              <a:t>Lessons from past experiences</a:t>
            </a:r>
          </a:p>
          <a:p>
            <a:pPr lvl="1" fontAlgn="base"/>
            <a:r>
              <a:rPr lang="en-CA" dirty="0"/>
              <a:t>Specific modeling considerations Arising for specific pandemics</a:t>
            </a:r>
          </a:p>
          <a:p>
            <a:pPr lvl="1" fontAlgn="base"/>
            <a:r>
              <a:rPr lang="en-CA" dirty="0"/>
              <a:t>Duty to care/ Staff Safety</a:t>
            </a:r>
          </a:p>
          <a:p>
            <a:pPr lvl="1" fontAlgn="base"/>
            <a:endParaRPr lang="en-CA" dirty="0"/>
          </a:p>
          <a:p>
            <a:pPr fontAlgn="base"/>
            <a:r>
              <a:rPr lang="en-CA" dirty="0"/>
              <a:t>Models of implementation </a:t>
            </a:r>
          </a:p>
          <a:p>
            <a:pPr lvl="1" fontAlgn="base"/>
            <a:r>
              <a:rPr lang="en-CA" dirty="0"/>
              <a:t>Triage Officers/ Central triage committee formation and Education standards</a:t>
            </a:r>
          </a:p>
          <a:p>
            <a:pPr lvl="1" fontAlgn="base"/>
            <a:r>
              <a:rPr lang="en-CA" dirty="0"/>
              <a:t>Appeals mechanisms</a:t>
            </a:r>
          </a:p>
          <a:p>
            <a:pPr lvl="1" fontAlgn="base"/>
            <a:r>
              <a:rPr lang="en-CA" dirty="0"/>
              <a:t>Communication strategies to Healthcare workers/ Patients/ Families/ Public </a:t>
            </a:r>
          </a:p>
          <a:p>
            <a:pPr lvl="1" fontAlgn="base"/>
            <a:r>
              <a:rPr lang="en-CA" dirty="0"/>
              <a:t>Review of application</a:t>
            </a:r>
          </a:p>
          <a:p>
            <a:pPr lvl="1" fontAlgn="base"/>
            <a:endParaRPr lang="en-CA" dirty="0"/>
          </a:p>
          <a:p>
            <a:pPr fontAlgn="base"/>
            <a:r>
              <a:rPr lang="en-CA" dirty="0"/>
              <a:t>legal liability issues</a:t>
            </a:r>
          </a:p>
          <a:p>
            <a:pPr marL="0" indent="0" fontAlgn="base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260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fontAlgn="base"/>
            <a:r>
              <a:rPr lang="en-CA" dirty="0"/>
              <a:t>Education on Communication strategies</a:t>
            </a:r>
          </a:p>
          <a:p>
            <a:pPr fontAlgn="base"/>
            <a:r>
              <a:rPr lang="en-CA" dirty="0"/>
              <a:t>Education on responding to Media requests</a:t>
            </a:r>
          </a:p>
          <a:p>
            <a:pPr lvl="1" fontAlgn="base"/>
            <a:r>
              <a:rPr lang="en-CA" dirty="0"/>
              <a:t>Pearls and pitfalls</a:t>
            </a:r>
          </a:p>
          <a:p>
            <a:pPr fontAlgn="base"/>
            <a:r>
              <a:rPr lang="en-CA" dirty="0"/>
              <a:t>Education on responsibilities re social media Posts and privacy Issues</a:t>
            </a:r>
          </a:p>
          <a:p>
            <a:pPr lvl="1" fontAlgn="base"/>
            <a:r>
              <a:rPr lang="en-CA" dirty="0"/>
              <a:t>Legal issues</a:t>
            </a:r>
          </a:p>
          <a:p>
            <a:pPr fontAlgn="base"/>
            <a:r>
              <a:rPr lang="en-CA" dirty="0"/>
              <a:t> Communication to staff/ patients/ public</a:t>
            </a:r>
          </a:p>
          <a:p>
            <a:pPr lvl="1" fontAlgn="base"/>
            <a:r>
              <a:rPr lang="en-CA" dirty="0"/>
              <a:t>How to develop effective strategy: what/ when/ how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668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Mental Health and Wellness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CA" dirty="0"/>
              <a:t>Development of multi-pronged approach to develop and provide programs targeting staff wellness/coping</a:t>
            </a:r>
          </a:p>
          <a:p>
            <a:pPr lvl="1"/>
            <a:r>
              <a:rPr lang="en-CA" dirty="0"/>
              <a:t>Development of survey tools to understand the program and ask staff  Perceived needs</a:t>
            </a:r>
          </a:p>
          <a:p>
            <a:pPr lvl="1"/>
            <a:r>
              <a:rPr lang="en-CA" dirty="0"/>
              <a:t>Development of Education/ Wellness programs to help support staff</a:t>
            </a:r>
          </a:p>
          <a:p>
            <a:pPr lvl="2"/>
            <a:r>
              <a:rPr lang="en-CA" dirty="0"/>
              <a:t>Industry partnerships /use of existing tools/programs</a:t>
            </a:r>
          </a:p>
          <a:p>
            <a:pPr lvl="2"/>
            <a:r>
              <a:rPr lang="en-CA" dirty="0"/>
              <a:t>Development of programs specifically targeting  needs (Industry partnership)</a:t>
            </a:r>
          </a:p>
          <a:p>
            <a:pPr lvl="2"/>
            <a:r>
              <a:rPr lang="en-CA" dirty="0"/>
              <a:t>Distress phone lines ( Staff re-deployment/training Resources – Industry Partners)</a:t>
            </a:r>
          </a:p>
          <a:p>
            <a:pPr lvl="2"/>
            <a:r>
              <a:rPr lang="en-CA" dirty="0"/>
              <a:t>Meditation/wellness forums/ online programs</a:t>
            </a:r>
          </a:p>
        </p:txBody>
      </p:sp>
    </p:spTree>
    <p:extLst>
      <p:ext uri="{BB962C8B-B14F-4D97-AF65-F5344CB8AC3E}">
        <p14:creationId xmlns:p14="http://schemas.microsoft.com/office/powerpoint/2010/main" val="2650655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850" y="170842"/>
            <a:ext cx="10364451" cy="1596177"/>
          </a:xfrm>
        </p:spPr>
        <p:txBody>
          <a:bodyPr/>
          <a:lstStyle/>
          <a:p>
            <a:r>
              <a:rPr lang="en-CA" b="1" dirty="0"/>
              <a:t>CME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75673" y="1514475"/>
            <a:ext cx="11002001" cy="4676775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Short and Effective</a:t>
            </a:r>
          </a:p>
          <a:p>
            <a:endParaRPr lang="en-CA" dirty="0"/>
          </a:p>
          <a:p>
            <a:r>
              <a:rPr lang="en-CA" dirty="0"/>
              <a:t>Multi-modal in nature: online, webinar, podcast formats that can be repeated at different times/ listened to even on way to work</a:t>
            </a:r>
          </a:p>
          <a:p>
            <a:endParaRPr lang="en-CA" dirty="0"/>
          </a:p>
          <a:p>
            <a:r>
              <a:rPr lang="en-CA" dirty="0"/>
              <a:t>Download-able tools/toolkits that are practical and can be used by multiple organizations</a:t>
            </a:r>
          </a:p>
          <a:p>
            <a:endParaRPr lang="en-CA" dirty="0"/>
          </a:p>
          <a:p>
            <a:r>
              <a:rPr lang="en-CA" dirty="0"/>
              <a:t>up to date/ Reflecting changing knowledge: methods to correct previously delivered information as it changes</a:t>
            </a:r>
          </a:p>
          <a:p>
            <a:endParaRPr lang="en-CA" dirty="0"/>
          </a:p>
          <a:p>
            <a:r>
              <a:rPr lang="en-CA" dirty="0"/>
              <a:t> Innovations that will help meet patient care and family needs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027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Continuing Medical education plays a crucial role in Pandemics/outbreaks of Emerging pathogens</a:t>
            </a:r>
          </a:p>
          <a:p>
            <a:endParaRPr lang="en-CA" dirty="0"/>
          </a:p>
          <a:p>
            <a:r>
              <a:rPr lang="en-CA" dirty="0"/>
              <a:t>Challenge is to be accurate, flexible in delivery and meet needs of physicians and healthcare teams on frontline: Right Time/ Right Content</a:t>
            </a:r>
            <a:r>
              <a:rPr lang="en-CA"/>
              <a:t>/ Right format</a:t>
            </a:r>
          </a:p>
          <a:p>
            <a:endParaRPr lang="en-CA" dirty="0"/>
          </a:p>
          <a:p>
            <a:r>
              <a:rPr lang="en-CA" dirty="0"/>
              <a:t>Key component is to include education on planning initiatives undertaken by hospital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06210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altLang="en-US" sz="4300" dirty="0">
                <a:latin typeface="Calibri" panose="020F0502020204030204" pitchFamily="34" charset="0"/>
                <a:ea typeface="ヒラギノ角ゴ Pro W3" charset="-128"/>
              </a:rPr>
              <a:t>Please click on the survey link at the top of the LIVE tab to help us get a sense of who is watching </a:t>
            </a:r>
            <a:r>
              <a:rPr lang="en-US" altLang="en-US" sz="4300" dirty="0" err="1">
                <a:latin typeface="Calibri" panose="020F0502020204030204" pitchFamily="34" charset="0"/>
                <a:ea typeface="ヒラギノ角ゴ Pro W3" charset="-128"/>
              </a:rPr>
              <a:t>CMEpalooza</a:t>
            </a:r>
            <a:r>
              <a:rPr lang="en-US" altLang="en-US" sz="4300" dirty="0">
                <a:latin typeface="Calibri" panose="020F0502020204030204" pitchFamily="34" charset="0"/>
                <a:ea typeface="ヒラギノ角ゴ Pro W3" charset="-128"/>
              </a:rPr>
              <a:t> Spring. It’s only 7 questions.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sz="6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A Survey? I Love Surveys!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0" y="2032000"/>
            <a:ext cx="7886700" cy="27559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sz="4000" dirty="0">
                <a:latin typeface="+mn-lt"/>
              </a:rPr>
              <a:t>Learners viewing this session live via the </a:t>
            </a:r>
            <a:r>
              <a:rPr lang="en-US" sz="4000" dirty="0" err="1">
                <a:latin typeface="+mn-lt"/>
              </a:rPr>
              <a:t>CMEpalooza</a:t>
            </a:r>
            <a:r>
              <a:rPr lang="en-US" sz="4000" dirty="0">
                <a:latin typeface="+mn-lt"/>
              </a:rPr>
              <a:t> Spring website will need to refresh their browser. The next session will be up momentarily.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49500" y="557214"/>
            <a:ext cx="7543800" cy="10826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</a:rPr>
              <a:t>To View the Next Session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129</TotalTime>
  <Words>838</Words>
  <Application>Microsoft Office PowerPoint</Application>
  <PresentationFormat>Widescreen</PresentationFormat>
  <Paragraphs>129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Tw Cen MT</vt:lpstr>
      <vt:lpstr>Droplet</vt:lpstr>
      <vt:lpstr>Retrospect</vt:lpstr>
      <vt:lpstr> Breakfast Session Sponsored by AcademicCME How Should the CE Industry Respond to a  Novel Healthcare Crisis?</vt:lpstr>
      <vt:lpstr>PowerPoint Presentation</vt:lpstr>
      <vt:lpstr>PowerPoint Presentation</vt:lpstr>
      <vt:lpstr>PowerPoint Presentation</vt:lpstr>
      <vt:lpstr>Opinions, discussions and/or conclusions expressed are those of our panelists and do not represent an endorsement by, or a position of, their employer, its parent company, or affiliates.</vt:lpstr>
      <vt:lpstr>CME in Outbreaks and Pandemics:  what do Frontline workers need to know ? </vt:lpstr>
      <vt:lpstr>Objectives</vt:lpstr>
      <vt:lpstr>what do Frontline workers need to know ?</vt:lpstr>
      <vt:lpstr>Emerging Pathogen Specific Information </vt:lpstr>
      <vt:lpstr>Personal Protective Equipment (PPE)</vt:lpstr>
      <vt:lpstr>Surge Planning</vt:lpstr>
      <vt:lpstr>Maintaining Ongoing Non-Pandemic Patient care</vt:lpstr>
      <vt:lpstr>Triage Planning</vt:lpstr>
      <vt:lpstr>Communication</vt:lpstr>
      <vt:lpstr>Mental Health and Wellness</vt:lpstr>
      <vt:lpstr>CME Delivery</vt:lpstr>
      <vt:lpstr>Conclusions</vt:lpstr>
      <vt:lpstr>Please click on the survey link at the top of the LIVE tab to help us get a sense of who is watching CMEpalooza Spring. It’s only 7 questions.</vt:lpstr>
      <vt:lpstr>Learners viewing this session live via the CMEpalooza Spring website will need to refresh their browser. The next session will be up momentarily.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CME in Outbreaks and Pandemics:  what do Frontline workers need to know ?</dc:title>
  <dc:creator>Laura Hawryluck</dc:creator>
  <cp:lastModifiedBy>Warnick, Derek</cp:lastModifiedBy>
  <cp:revision>13</cp:revision>
  <dcterms:created xsi:type="dcterms:W3CDTF">2020-03-31T12:28:09Z</dcterms:created>
  <dcterms:modified xsi:type="dcterms:W3CDTF">2020-04-15T01:42:10Z</dcterms:modified>
</cp:coreProperties>
</file>