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77" r:id="rId3"/>
    <p:sldId id="285" r:id="rId4"/>
    <p:sldId id="289" r:id="rId5"/>
    <p:sldId id="279" r:id="rId6"/>
    <p:sldId id="282" r:id="rId7"/>
    <p:sldId id="322" r:id="rId8"/>
    <p:sldId id="316" r:id="rId9"/>
    <p:sldId id="318" r:id="rId10"/>
    <p:sldId id="317" r:id="rId11"/>
    <p:sldId id="298" r:id="rId12"/>
    <p:sldId id="309" r:id="rId13"/>
    <p:sldId id="310" r:id="rId14"/>
    <p:sldId id="311" r:id="rId15"/>
    <p:sldId id="312" r:id="rId16"/>
    <p:sldId id="313" r:id="rId17"/>
    <p:sldId id="278" r:id="rId18"/>
    <p:sldId id="304" r:id="rId19"/>
    <p:sldId id="305" r:id="rId20"/>
    <p:sldId id="306" r:id="rId21"/>
    <p:sldId id="307" r:id="rId22"/>
    <p:sldId id="308" r:id="rId23"/>
    <p:sldId id="291" r:id="rId24"/>
    <p:sldId id="292" r:id="rId25"/>
    <p:sldId id="293" r:id="rId26"/>
    <p:sldId id="294" r:id="rId27"/>
    <p:sldId id="295" r:id="rId28"/>
    <p:sldId id="296" r:id="rId29"/>
    <p:sldId id="273" r:id="rId30"/>
    <p:sldId id="274" r:id="rId31"/>
    <p:sldId id="275" r:id="rId32"/>
    <p:sldId id="276" r:id="rId33"/>
    <p:sldId id="320" r:id="rId34"/>
    <p:sldId id="281" r:id="rId35"/>
    <p:sldId id="28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B2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7" autoAdjust="0"/>
  </p:normalViewPr>
  <p:slideViewPr>
    <p:cSldViewPr snapToGrid="0">
      <p:cViewPr varScale="1">
        <p:scale>
          <a:sx n="78" d="100"/>
          <a:sy n="78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02412619857717E-2"/>
          <c:y val="0.14283197186847463"/>
          <c:w val="0.9319517476028456"/>
          <c:h val="0.534388598767954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</c:v>
                </c:pt>
              </c:strCache>
            </c:strRef>
          </c:tx>
          <c:spPr>
            <a:solidFill>
              <a:srgbClr val="036BA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36BA7"/>
                    </a:solidFill>
                    <a:latin typeface="Proxima Nova Rg" panose="0200050603000002000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 Correct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16-4D6A-9C19-0CA32D456E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</c:v>
                </c:pt>
              </c:strCache>
            </c:strRef>
          </c:tx>
          <c:spPr>
            <a:solidFill>
              <a:srgbClr val="FBAA3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FBAA34"/>
                    </a:solidFill>
                    <a:latin typeface="Proxima Nova Rg" panose="0200050603000002000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 Correct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16-4D6A-9C19-0CA32D456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8544687"/>
        <c:axId val="1848537199"/>
      </c:barChart>
      <c:catAx>
        <c:axId val="1848544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roxima Nova Rg" panose="02000506030000020004" charset="0"/>
                <a:ea typeface="+mn-ea"/>
                <a:cs typeface="+mn-cs"/>
              </a:defRPr>
            </a:pPr>
            <a:endParaRPr lang="en-US"/>
          </a:p>
        </c:txPr>
        <c:crossAx val="1848537199"/>
        <c:crosses val="autoZero"/>
        <c:auto val="1"/>
        <c:lblAlgn val="ctr"/>
        <c:lblOffset val="100"/>
        <c:noMultiLvlLbl val="0"/>
      </c:catAx>
      <c:valAx>
        <c:axId val="1848537199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84854468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roxima Nova Rg" panose="020005060300000200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Proxima Nova Rg" panose="02000506030000020004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chemeClr val="tx1"/>
                </a:solidFill>
              </a:rPr>
              <a:t>Aggregate Effect</a:t>
            </a:r>
            <a:r>
              <a:rPr lang="en-US" sz="2400" b="1" baseline="0" dirty="0">
                <a:solidFill>
                  <a:schemeClr val="tx1"/>
                </a:solidFill>
              </a:rPr>
              <a:t> Size (Cohen’s </a:t>
            </a:r>
            <a:r>
              <a:rPr lang="en-US" sz="2400" b="1" i="1" baseline="0" dirty="0">
                <a:solidFill>
                  <a:schemeClr val="tx1"/>
                </a:solidFill>
              </a:rPr>
              <a:t>d</a:t>
            </a:r>
            <a:r>
              <a:rPr lang="en-US" sz="2400" b="1" baseline="0" dirty="0">
                <a:solidFill>
                  <a:schemeClr val="tx1"/>
                </a:solidFill>
              </a:rPr>
              <a:t>) by Format: 2017 - 2019</a:t>
            </a:r>
            <a:endParaRPr lang="en-US" sz="24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4636212368256752E-2"/>
          <c:y val="0.14595692999772822"/>
          <c:w val="0.78908676474124384"/>
          <c:h val="0.673174232703356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Enduring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8.5674791808297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5E-4382-82CC-2CA6C8E2EE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0.67</c:v>
                </c:pt>
                <c:pt idx="1">
                  <c:v>0.75</c:v>
                </c:pt>
                <c:pt idx="2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51-4B60-8E16-73EDF83982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8.84384947698553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5E-4382-82CC-2CA6C8E2EE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0.48</c:v>
                </c:pt>
                <c:pt idx="1">
                  <c:v>0.52</c:v>
                </c:pt>
                <c:pt idx="2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51-4B60-8E16-73EDF8398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048496"/>
        <c:axId val="164044888"/>
      </c:barChart>
      <c:catAx>
        <c:axId val="16404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44888"/>
        <c:crosses val="autoZero"/>
        <c:auto val="1"/>
        <c:lblAlgn val="ctr"/>
        <c:lblOffset val="100"/>
        <c:noMultiLvlLbl val="0"/>
      </c:catAx>
      <c:valAx>
        <c:axId val="164044888"/>
        <c:scaling>
          <c:orientation val="minMax"/>
          <c:max val="1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4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0.42499</cdr:x>
      <cdr:y>0</cdr:y>
    </cdr:from>
    <cdr:to>
      <cdr:x>0.66718</cdr:x>
      <cdr:y>0.16153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44980" y="0"/>
          <a:ext cx="994410" cy="387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dirty="0">
              <a:solidFill>
                <a:srgbClr val="F79648"/>
              </a:solidFill>
              <a:latin typeface="Proxima Nova Rg" panose="02000506030000020004" charset="0"/>
            </a:rPr>
            <a:t>8%</a:t>
          </a:r>
          <a:r>
            <a:rPr lang="en-US" sz="1800" b="1" dirty="0">
              <a:solidFill>
                <a:srgbClr val="F79648"/>
              </a:solidFill>
              <a:latin typeface="Proxima Nova Rg" panose="02000506030000020004" charset="0"/>
              <a:sym typeface="Wingdings" panose="05000000000000000000" pitchFamily="2" charset="2"/>
            </a:rPr>
            <a:t></a:t>
          </a:r>
          <a:endParaRPr lang="en-US" sz="1800" b="1" dirty="0">
            <a:solidFill>
              <a:srgbClr val="F79648"/>
            </a:solidFill>
            <a:latin typeface="Proxima Nova Rg" panose="0200050603000002000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97498-C53E-4B46-AE82-6F46F5A10CDF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44758-07E5-426F-96DE-B11C257BF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53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44758-07E5-426F-96DE-B11C257BF66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65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922D754-93D3-4B9D-AF28-3E1193EADF01}" type="slidenum">
              <a:rPr lang="en-US" altLang="en-US" sz="1200" smtClean="0"/>
              <a:pPr/>
              <a:t>25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07556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B86A0-DD74-1D4F-A67E-460688AB6A5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57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9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02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3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6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9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059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3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3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26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65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6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618" y="4343400"/>
            <a:ext cx="98742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460132-A13E-40F6-9442-0F1165F8F6B1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8FC45-34C3-4D98-A157-54AE69725A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473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23D4EB-A7B6-420B-9472-789B5A7CAB0C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BBB85-3F76-4FF3-A2A6-4E83A3A95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2645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618" y="4343400"/>
            <a:ext cx="98742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406D04-E558-4D07-8E0D-7F22A7178EFD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02A01-8598-4D23-AE66-56E2B5CD08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767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8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F08FC1-DD38-4675-BB54-CD83E45F53B0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3DA9D3-94DD-4B9F-8437-FB37E8E438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16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85280-D60F-406C-8B49-35F27EBA0298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E551B-9BE1-4FAD-984D-478FAFC02C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8207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F753C0-3F0D-4D4B-9D72-C76D7F54673E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A7E80-EBAD-43BA-BDC2-6EAF060F0E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066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A27FFC-4A9D-4C81-9F8A-DD6CDE24993C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2A56C-BECC-4566-82FF-1D078AA457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581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04071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667" y="6459539"/>
            <a:ext cx="2618317" cy="365125"/>
          </a:xfrm>
        </p:spPr>
        <p:txBody>
          <a:bodyPr/>
          <a:lstStyle>
            <a:lvl1pPr>
              <a:defRPr/>
            </a:lvl1pPr>
          </a:lstStyle>
          <a:p>
            <a:fld id="{57A9702A-74F5-4ACE-A7AF-F7B1FDEE9C16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9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231952-FBC0-4C8E-9CA7-B6F59570D5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5921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953000"/>
            <a:ext cx="12189884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" y="4914900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4F6157-8D25-4A31-8F26-8A2EB399BE80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0B558-E056-4A35-90FF-D7C592F08E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589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AED858-14FD-4324-AE18-366017C18C69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61298-E28B-46C1-86BD-191056E545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284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B8EF62-5425-46F3-A31A-EC9EBA052AD5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7F6637-0845-4997-807D-CCFC6818D9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06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44E3F-E1EE-4C66-9D75-FA9388694CF9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FE38E-226C-4B1C-9F15-83A809E2F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2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433" y="287339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0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433" y="1846264"/>
            <a:ext cx="100584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433" y="6459539"/>
            <a:ext cx="247226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C576F6AB-7310-47B7-BA64-06EE83533DB9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7234" y="6459539"/>
            <a:ext cx="482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9651" y="6459539"/>
            <a:ext cx="131233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5748D9A5-B9F9-48BB-A088-A59644FC0182}" type="slidenum">
              <a:rPr lang="en-US" altLang="en-US"/>
              <a:pPr/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738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4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" Type="http://schemas.openxmlformats.org/officeDocument/2006/relationships/image" Target="../media/image9.jpeg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jp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jpg"/><Relationship Id="rId10" Type="http://schemas.openxmlformats.org/officeDocument/2006/relationships/image" Target="../media/image34.jpg"/><Relationship Id="rId4" Type="http://schemas.openxmlformats.org/officeDocument/2006/relationships/image" Target="../media/image28.jpg"/><Relationship Id="rId9" Type="http://schemas.openxmlformats.org/officeDocument/2006/relationships/image" Target="../media/image3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AutoShape 6" descr="Image result for 5 minutes with"/>
          <p:cNvSpPr>
            <a:spLocks noChangeAspect="1" noChangeArrowheads="1"/>
          </p:cNvSpPr>
          <p:nvPr/>
        </p:nvSpPr>
        <p:spPr bwMode="auto">
          <a:xfrm>
            <a:off x="1641476" y="-144463"/>
            <a:ext cx="1858963" cy="247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524000" y="758826"/>
            <a:ext cx="9144000" cy="35655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</a:rPr>
              <a:t>Shiny Outcomes People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solidFill>
                  <a:srgbClr val="FF0000"/>
                </a:solidFill>
                <a:latin typeface="+mn-lt"/>
              </a:rPr>
              <a:t>Session Sponsored by </a:t>
            </a:r>
            <a:r>
              <a:rPr lang="en-US" sz="3600" b="1" dirty="0" err="1">
                <a:solidFill>
                  <a:srgbClr val="FF0000"/>
                </a:solidFill>
                <a:latin typeface="+mn-lt"/>
              </a:rPr>
              <a:t>PeerAudience</a:t>
            </a:r>
            <a:endParaRPr lang="en-US" sz="3600" dirty="0">
              <a:solidFill>
                <a:srgbClr val="FF000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13709" y="4485115"/>
            <a:ext cx="76061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Moderator: </a:t>
            </a:r>
            <a:br>
              <a:rPr lang="en-US" sz="28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</a:br>
            <a:r>
              <a:rPr lang="en-US" sz="2800" b="1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Jason </a:t>
            </a:r>
            <a:r>
              <a:rPr lang="en-US" sz="2800" b="1" dirty="0" err="1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Olivieri</a:t>
            </a:r>
            <a:endParaRPr lang="en-US" sz="2800" b="1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Director of Outcomes, Med-IQ CE</a:t>
            </a:r>
          </a:p>
        </p:txBody>
      </p:sp>
      <p:pic>
        <p:nvPicPr>
          <p:cNvPr id="7" name="Picture 4" descr="spring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016" y="461084"/>
            <a:ext cx="4361296" cy="104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Content Placeholder 2"/>
          <p:cNvSpPr txBox="1">
            <a:spLocks/>
          </p:cNvSpPr>
          <p:nvPr/>
        </p:nvSpPr>
        <p:spPr bwMode="auto">
          <a:xfrm>
            <a:off x="2465160" y="4318424"/>
            <a:ext cx="75438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90488" indent="-904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en-US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SILVER SPONSORS</a:t>
            </a:r>
          </a:p>
        </p:txBody>
      </p:sp>
      <p:sp>
        <p:nvSpPr>
          <p:cNvPr id="30729" name="Content Placeholder 2"/>
          <p:cNvSpPr txBox="1">
            <a:spLocks/>
          </p:cNvSpPr>
          <p:nvPr/>
        </p:nvSpPr>
        <p:spPr bwMode="auto">
          <a:xfrm>
            <a:off x="2465160" y="463777"/>
            <a:ext cx="7543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90488" indent="-904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en-US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GOLD SPONSORS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540745" y="3998489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1B610B2-9B42-4261-B31F-C25E7C733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482" y="2906362"/>
            <a:ext cx="3897712" cy="666744"/>
          </a:xfrm>
          <a:prstGeom prst="rect">
            <a:avLst/>
          </a:prstGeom>
        </p:spPr>
      </p:pic>
      <p:pic>
        <p:nvPicPr>
          <p:cNvPr id="1026" name="Picture 2" descr="Daiichi-Sankyo">
            <a:extLst>
              <a:ext uri="{FF2B5EF4-FFF2-40B4-BE49-F238E27FC236}">
                <a16:creationId xmlns:a16="http://schemas.microsoft.com/office/drawing/2014/main" id="{3BBA821C-9B1D-4AF6-869D-30445CD59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249" y="1372672"/>
            <a:ext cx="42005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05FEDFC-3D1A-4125-97FF-F731DEAF2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851" y="1117563"/>
            <a:ext cx="2363561" cy="112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72EA0D1-97A1-41A7-835D-078E7942E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59" y="4854927"/>
            <a:ext cx="3313544" cy="82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EC83546-E7B4-443B-9A91-D2FAF0716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352" y="5957558"/>
            <a:ext cx="2254250" cy="58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7AD811A-30C4-4B91-8C21-749833460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460" y="6056446"/>
            <a:ext cx="3049123" cy="43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5CB7D73-1280-4E9C-B957-501755A4D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086" y="4971462"/>
            <a:ext cx="2253698" cy="59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55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>
            <a:extLst>
              <a:ext uri="{FF2B5EF4-FFF2-40B4-BE49-F238E27FC236}">
                <a16:creationId xmlns:a16="http://schemas.microsoft.com/office/drawing/2014/main" id="{3D41A24A-BD0E-47C4-96F6-855424E3E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120" y="1117648"/>
            <a:ext cx="1596739" cy="725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505D4C1-76A6-4960-9FC6-AA0F3AA4B662}"/>
              </a:ext>
            </a:extLst>
          </p:cNvPr>
          <p:cNvSpPr txBox="1">
            <a:spLocks/>
          </p:cNvSpPr>
          <p:nvPr/>
        </p:nvSpPr>
        <p:spPr bwMode="auto">
          <a:xfrm>
            <a:off x="2552330" y="378407"/>
            <a:ext cx="754380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90488" indent="-904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en-US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BRONZE SPONSORS</a:t>
            </a:r>
          </a:p>
        </p:txBody>
      </p:sp>
      <p:pic>
        <p:nvPicPr>
          <p:cNvPr id="20" name="Picture 6" descr="RMEI">
            <a:extLst>
              <a:ext uri="{FF2B5EF4-FFF2-40B4-BE49-F238E27FC236}">
                <a16:creationId xmlns:a16="http://schemas.microsoft.com/office/drawing/2014/main" id="{26981FE7-4076-4554-85C4-F2DDCA51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238" y="3447843"/>
            <a:ext cx="1809750" cy="70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E785338-0F5E-4C1D-B5CA-66C3CAE6366B}"/>
              </a:ext>
            </a:extLst>
          </p:cNvPr>
          <p:cNvCxnSpPr/>
          <p:nvPr/>
        </p:nvCxnSpPr>
        <p:spPr>
          <a:xfrm>
            <a:off x="1520486" y="967369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21" name="Picture 30720">
            <a:extLst>
              <a:ext uri="{FF2B5EF4-FFF2-40B4-BE49-F238E27FC236}">
                <a16:creationId xmlns:a16="http://schemas.microsoft.com/office/drawing/2014/main" id="{A3F01841-49B9-4C1B-9DBD-EED5AFBA4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706" y="5890631"/>
            <a:ext cx="2313368" cy="675146"/>
          </a:xfrm>
          <a:prstGeom prst="rect">
            <a:avLst/>
          </a:prstGeom>
        </p:spPr>
      </p:pic>
      <p:pic>
        <p:nvPicPr>
          <p:cNvPr id="30726" name="Picture 30725">
            <a:extLst>
              <a:ext uri="{FF2B5EF4-FFF2-40B4-BE49-F238E27FC236}">
                <a16:creationId xmlns:a16="http://schemas.microsoft.com/office/drawing/2014/main" id="{95B0FD86-ACA6-44FF-9261-795BBBA5F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91" y="2357401"/>
            <a:ext cx="1959123" cy="507591"/>
          </a:xfrm>
          <a:prstGeom prst="rect">
            <a:avLst/>
          </a:prstGeom>
        </p:spPr>
      </p:pic>
      <p:pic>
        <p:nvPicPr>
          <p:cNvPr id="22" name="Picture 14" descr="ACHL_Logo">
            <a:extLst>
              <a:ext uri="{FF2B5EF4-FFF2-40B4-BE49-F238E27FC236}">
                <a16:creationId xmlns:a16="http://schemas.microsoft.com/office/drawing/2014/main" id="{890ADBC3-DEA0-4BD2-B537-09DCAD14D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752" y="1239334"/>
            <a:ext cx="1448141" cy="60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61650B-F825-4B61-B725-BADB7B5886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5535" y="1162276"/>
            <a:ext cx="933450" cy="895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FB75D-9526-4559-93C9-433C8C9F68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5536" y="5853215"/>
            <a:ext cx="2088087" cy="6751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748272-77A9-4904-8A8C-14CC54B5AD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9488" y="2276325"/>
            <a:ext cx="2121316" cy="75761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7E18091-DD80-46F2-B6FB-E7E9C9C25F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1820" y="1179361"/>
            <a:ext cx="1758464" cy="65304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08F663B-FFF1-44AB-B5A0-8A2CED4F05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5682" y="5880686"/>
            <a:ext cx="1976913" cy="69503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5665528-E50C-429F-90FB-EAA263703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992" y="3201513"/>
            <a:ext cx="2019652" cy="102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F0BC345-82C5-4E21-9441-8705016DB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618" y="3558191"/>
            <a:ext cx="168592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DE6E223-308E-4605-88FC-EB11546C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23" y="4528875"/>
            <a:ext cx="254317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4D7EFBC0-A7E0-4A47-8A3B-8FE49E8F2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818" y="4757475"/>
            <a:ext cx="1609725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E5420FC5-EFB9-45B5-A37C-E35C001E6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706" y="4524174"/>
            <a:ext cx="21336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7CD64EF-1900-4F79-A048-1A4F9277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305" y="2146021"/>
            <a:ext cx="1028393" cy="102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3F71E21-90FB-47B9-A4B8-E4D9698C4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759" y="2488411"/>
            <a:ext cx="1762125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649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349500" y="675201"/>
            <a:ext cx="7543800" cy="10826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en-US" sz="6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How to Ask Questions</a:t>
            </a:r>
          </a:p>
        </p:txBody>
      </p:sp>
      <p:sp>
        <p:nvSpPr>
          <p:cNvPr id="31746" name="Content Placeholder 2"/>
          <p:cNvSpPr txBox="1">
            <a:spLocks/>
          </p:cNvSpPr>
          <p:nvPr/>
        </p:nvSpPr>
        <p:spPr bwMode="auto">
          <a:xfrm>
            <a:off x="2349500" y="2020889"/>
            <a:ext cx="776605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 Light" panose="020F0302020204030204" pitchFamily="34" charset="0"/>
              <a:buAutoNum type="arabicPeriod"/>
            </a:pPr>
            <a:r>
              <a:rPr lang="en-US" altLang="en-US" sz="3200" dirty="0">
                <a:solidFill>
                  <a:srgbClr val="404040"/>
                </a:solidFill>
                <a:latin typeface="Calibri" panose="020F0502020204030204" pitchFamily="34" charset="0"/>
              </a:rPr>
              <a:t>You can use the Peer Audience text line to send in a question </a:t>
            </a:r>
            <a:r>
              <a:rPr lang="en-US" altLang="en-US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267-666-0CME (0263)</a:t>
            </a:r>
          </a:p>
          <a:p>
            <a:pPr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 Light" panose="020F0302020204030204" pitchFamily="34" charset="0"/>
              <a:buAutoNum type="arabicPeriod"/>
            </a:pPr>
            <a:r>
              <a:rPr lang="en-US" altLang="en-US" sz="3200" dirty="0">
                <a:solidFill>
                  <a:srgbClr val="404040"/>
                </a:solidFill>
                <a:latin typeface="Calibri" panose="020F0502020204030204" pitchFamily="34" charset="0"/>
              </a:rPr>
              <a:t>Tweet your question using the </a:t>
            </a:r>
            <a:r>
              <a:rPr lang="en-US" altLang="en-US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#</a:t>
            </a:r>
            <a:r>
              <a:rPr lang="en-US" altLang="en-US" sz="3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CMEpalooza</a:t>
            </a:r>
            <a:r>
              <a:rPr lang="en-US" altLang="en-US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3200" dirty="0">
                <a:solidFill>
                  <a:srgbClr val="404040"/>
                </a:solidFill>
                <a:latin typeface="Calibri" panose="020F0502020204030204" pitchFamily="34" charset="0"/>
              </a:rPr>
              <a:t>hashtag</a:t>
            </a:r>
            <a:endParaRPr lang="en-US" altLang="en-US" sz="32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050" y="2032000"/>
            <a:ext cx="7886700" cy="2755900"/>
          </a:xfrm>
        </p:spPr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en-US" sz="4000" dirty="0">
                <a:latin typeface="+mn-lt"/>
              </a:rPr>
              <a:t>Opinions, discussions and/or conclusions expressed are those of our panelists and do not represent an endorsement by, or a position of, their employer, its parent company, or affiliates.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49500" y="557214"/>
            <a:ext cx="7543800" cy="10826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en-US" sz="6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Speaker Disclosure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weightlifting - What is the name of the dumbbell that is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283" y="103976"/>
            <a:ext cx="3429000" cy="2571750"/>
          </a:xfrm>
          <a:prstGeom prst="rect">
            <a:avLst/>
          </a:prstGeom>
        </p:spPr>
      </p:pic>
      <p:pic>
        <p:nvPicPr>
          <p:cNvPr id="7" name="Picture 6" descr="Frugal Freebies: GOOD IDEA -or- WASTE OF MONEY?? Puff-N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784">
            <a:off x="179688" y="2705732"/>
            <a:ext cx="4057750" cy="2085937"/>
          </a:xfrm>
          <a:prstGeom prst="rect">
            <a:avLst/>
          </a:prstGeom>
        </p:spPr>
      </p:pic>
      <p:pic>
        <p:nvPicPr>
          <p:cNvPr id="11" name="Picture 10" descr="Fidget Spinner Infomercial End Screen on Vimeo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3867650"/>
            <a:ext cx="4756687" cy="2675636"/>
          </a:xfrm>
          <a:prstGeom prst="rect">
            <a:avLst/>
          </a:prstGeom>
        </p:spPr>
      </p:pic>
      <p:pic>
        <p:nvPicPr>
          <p:cNvPr id="9" name="Picture 8" descr="As seen on tv: Red Copper cookware review ~ ANDROID4STOR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1852">
            <a:off x="6143842" y="2008984"/>
            <a:ext cx="3314469" cy="2485852"/>
          </a:xfrm>
          <a:prstGeom prst="rect">
            <a:avLst/>
          </a:prstGeom>
        </p:spPr>
      </p:pic>
      <p:pic>
        <p:nvPicPr>
          <p:cNvPr id="4" name="Content Placeholder 3" descr="File:As seen on TV.svg - Wikimedia Commons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4783831"/>
            <a:ext cx="2009775" cy="1570137"/>
          </a:xfrm>
        </p:spPr>
      </p:pic>
      <p:pic>
        <p:nvPicPr>
          <p:cNvPr id="5" name="Picture 4" descr="February | 2012 | judgmental observer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725" y="298837"/>
            <a:ext cx="2716656" cy="2716656"/>
          </a:xfrm>
          <a:prstGeom prst="rect">
            <a:avLst/>
          </a:prstGeom>
        </p:spPr>
      </p:pic>
      <p:pic>
        <p:nvPicPr>
          <p:cNvPr id="8" name="Picture 7" descr="As Seen on TV Christmas | These Little Moments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779" y="3434881"/>
            <a:ext cx="2697900" cy="2697900"/>
          </a:xfrm>
          <a:prstGeom prst="rect">
            <a:avLst/>
          </a:prstGeom>
        </p:spPr>
      </p:pic>
      <p:pic>
        <p:nvPicPr>
          <p:cNvPr id="10" name="Picture 9" descr="The Isle of Marsonga: November 200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828" y="4783831"/>
            <a:ext cx="1706952" cy="1767717"/>
          </a:xfrm>
          <a:prstGeom prst="rect">
            <a:avLst/>
          </a:prstGeom>
        </p:spPr>
      </p:pic>
      <p:pic>
        <p:nvPicPr>
          <p:cNvPr id="6" name="Picture 5" descr="x-posterifery | The Praise of Folly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0584">
            <a:off x="563945" y="447588"/>
            <a:ext cx="4848225" cy="2184553"/>
          </a:xfrm>
          <a:prstGeom prst="rect">
            <a:avLst/>
          </a:prstGeom>
        </p:spPr>
      </p:pic>
      <p:pic>
        <p:nvPicPr>
          <p:cNvPr id="13" name="Picture 12" descr="OxiClean - $0.29 at Target - Becentsabl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8155">
            <a:off x="4096396" y="2209754"/>
            <a:ext cx="1120577" cy="190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437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File:Gatlinburg, TN 37738, USA - panoramio (9).jpg ...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891" y="0"/>
            <a:ext cx="9144000" cy="6858000"/>
          </a:xfrm>
        </p:spPr>
      </p:pic>
      <p:sp>
        <p:nvSpPr>
          <p:cNvPr id="8" name="TextBox 7"/>
          <p:cNvSpPr txBox="1"/>
          <p:nvPr/>
        </p:nvSpPr>
        <p:spPr>
          <a:xfrm>
            <a:off x="2000250" y="114300"/>
            <a:ext cx="87534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Magneto" panose="04030805050802020D02" pitchFamily="82" charset="0"/>
              </a:rPr>
              <a:t>Greetings from Gatlinburg!</a:t>
            </a:r>
          </a:p>
        </p:txBody>
      </p:sp>
    </p:spTree>
    <p:extLst>
      <p:ext uri="{BB962C8B-B14F-4D97-AF65-F5344CB8AC3E}">
        <p14:creationId xmlns:p14="http://schemas.microsoft.com/office/powerpoint/2010/main" val="4070670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16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Broadway" panose="04040905080B02020502" pitchFamily="82" charset="0"/>
              </a:rPr>
              <a:t>Hot Topics!</a:t>
            </a:r>
          </a:p>
        </p:txBody>
      </p:sp>
      <p:pic>
        <p:nvPicPr>
          <p:cNvPr id="4" name="Picture 3" descr="Uno studio in giallo: settembre 20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328" y="1459086"/>
            <a:ext cx="1811438" cy="17168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354" y="985942"/>
            <a:ext cx="3339651" cy="222643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138723" y="606667"/>
            <a:ext cx="2419456" cy="758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latin typeface="Arial Narrow" panose="020B0606020202030204" pitchFamily="34" charset="0"/>
                <a:ea typeface="MS Gothic" panose="020B0609070205080204" pitchFamily="49" charset="-128"/>
              </a:rPr>
              <a:t>Effect</a:t>
            </a:r>
            <a:r>
              <a:rPr lang="en-US" dirty="0">
                <a:latin typeface="Arial Narrow" panose="020B0606020202030204" pitchFamily="34" charset="0"/>
                <a:ea typeface="MS Gothic" panose="020B0609070205080204" pitchFamily="49" charset="-128"/>
              </a:rPr>
              <a:t> or </a:t>
            </a:r>
            <a:r>
              <a:rPr lang="en-US" i="1" dirty="0">
                <a:latin typeface="Arial Narrow" panose="020B0606020202030204" pitchFamily="34" charset="0"/>
                <a:ea typeface="MS Gothic" panose="020B0609070205080204" pitchFamily="49" charset="-128"/>
              </a:rPr>
              <a:t>Affect</a:t>
            </a:r>
            <a:r>
              <a:rPr lang="en-US" dirty="0">
                <a:latin typeface="Arial Narrow" panose="020B0606020202030204" pitchFamily="34" charset="0"/>
                <a:ea typeface="MS Gothic" panose="020B0609070205080204" pitchFamily="49" charset="-128"/>
              </a:rPr>
              <a:t>?</a:t>
            </a:r>
          </a:p>
          <a:p>
            <a:endParaRPr lang="en-US" dirty="0">
              <a:latin typeface="Arial Narrow" panose="020B0606020202030204" pitchFamily="34" charset="0"/>
              <a:ea typeface="MS Gothic" panose="020B0609070205080204" pitchFamily="49" charset="-128"/>
            </a:endParaRPr>
          </a:p>
        </p:txBody>
      </p:sp>
      <p:pic>
        <p:nvPicPr>
          <p:cNvPr id="7" name="Picture 6" descr="Mismatched Socks Solidarity Day | In solidarity with the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53" y="3726865"/>
            <a:ext cx="1942427" cy="260073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966" y="1459086"/>
            <a:ext cx="4022967" cy="7585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  <a:ea typeface="MS Gothic" panose="020B0609070205080204" pitchFamily="49" charset="-128"/>
              </a:rPr>
              <a:t>To NBME or not NBME?</a:t>
            </a:r>
          </a:p>
          <a:p>
            <a:endParaRPr lang="en-US" dirty="0">
              <a:latin typeface="Baskerville Old Face" panose="02020602080505020303" pitchFamily="18" charset="0"/>
              <a:ea typeface="MS Gothic" panose="020B0609070205080204" pitchFamily="49" charset="-128"/>
            </a:endParaRPr>
          </a:p>
          <a:p>
            <a:endParaRPr lang="en-US" dirty="0">
              <a:latin typeface="Baskerville Old Face" panose="02020602080505020303" pitchFamily="18" charset="0"/>
              <a:ea typeface="MS Gothic" panose="020B0609070205080204" pitchFamily="49" charset="-12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337730" y="4685162"/>
            <a:ext cx="2864798" cy="7585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Showcard Gothic" panose="04020904020102020604" pitchFamily="82" charset="0"/>
                <a:ea typeface="MS Gothic" panose="020B0609070205080204" pitchFamily="49" charset="-128"/>
              </a:rPr>
              <a:t>DOES Matching Matter?</a:t>
            </a:r>
          </a:p>
          <a:p>
            <a:endParaRPr lang="en-US" dirty="0">
              <a:latin typeface="Showcard Gothic" panose="04020904020102020604" pitchFamily="82" charset="0"/>
              <a:ea typeface="MS Gothic" panose="020B0609070205080204" pitchFamily="49" charset="-128"/>
            </a:endParaRPr>
          </a:p>
          <a:p>
            <a:endParaRPr lang="en-US" dirty="0">
              <a:latin typeface="Showcard Gothic" panose="04020904020102020604" pitchFamily="82" charset="0"/>
              <a:ea typeface="MS Gothic" panose="020B0609070205080204" pitchFamily="49" charset="-12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354" y="4198318"/>
            <a:ext cx="3741544" cy="244792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267395" y="3638206"/>
            <a:ext cx="3105205" cy="2147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Engravers MT" panose="02090707080505020304" pitchFamily="18" charset="0"/>
                <a:ea typeface="MS Gothic" panose="020B0609070205080204" pitchFamily="49" charset="-128"/>
              </a:rPr>
              <a:t>Do the dollars make sense?</a:t>
            </a:r>
          </a:p>
          <a:p>
            <a:endParaRPr lang="en-US" dirty="0">
              <a:latin typeface="Engravers MT" panose="02090707080505020304" pitchFamily="18" charset="0"/>
              <a:ea typeface="MS Gothic" panose="020B0609070205080204" pitchFamily="49" charset="-128"/>
            </a:endParaRPr>
          </a:p>
          <a:p>
            <a:endParaRPr lang="en-US" dirty="0">
              <a:latin typeface="Engravers MT" panose="0209070708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1623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4090694" y="1006202"/>
            <a:ext cx="9710989" cy="5500514"/>
            <a:chOff x="840599" y="717967"/>
            <a:chExt cx="9710989" cy="5500514"/>
          </a:xfrm>
        </p:grpSpPr>
        <p:grpSp>
          <p:nvGrpSpPr>
            <p:cNvPr id="23" name="Group 22"/>
            <p:cNvGrpSpPr/>
            <p:nvPr/>
          </p:nvGrpSpPr>
          <p:grpSpPr>
            <a:xfrm>
              <a:off x="840599" y="717967"/>
              <a:ext cx="8634250" cy="5500514"/>
              <a:chOff x="-203010" y="549001"/>
              <a:chExt cx="8634250" cy="5500514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-129209" y="549001"/>
                <a:ext cx="8560449" cy="5500514"/>
                <a:chOff x="-129209" y="549001"/>
                <a:chExt cx="8560449" cy="5500514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1908542" y="549001"/>
                  <a:ext cx="2684397" cy="5500514"/>
                  <a:chOff x="1371829" y="479427"/>
                  <a:chExt cx="2684397" cy="5500514"/>
                </a:xfrm>
              </p:grpSpPr>
              <p:sp>
                <p:nvSpPr>
                  <p:cNvPr id="4" name="Rectangle 3"/>
                  <p:cNvSpPr/>
                  <p:nvPr/>
                </p:nvSpPr>
                <p:spPr>
                  <a:xfrm>
                    <a:off x="2715868" y="479427"/>
                    <a:ext cx="1329427" cy="1346197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pic>
                <p:nvPicPr>
                  <p:cNvPr id="5" name="Picture 4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81125" y="479427"/>
                    <a:ext cx="1334743" cy="1346197"/>
                  </a:xfrm>
                  <a:prstGeom prst="rect">
                    <a:avLst/>
                  </a:prstGeom>
                </p:spPr>
              </p:pic>
              <p:pic>
                <p:nvPicPr>
                  <p:cNvPr id="8" name="Picture 7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06343" y="1825623"/>
                    <a:ext cx="1338952" cy="1387829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76916" y="3192637"/>
                    <a:ext cx="1344365" cy="1393652"/>
                  </a:xfrm>
                  <a:prstGeom prst="rect">
                    <a:avLst/>
                  </a:prstGeom>
                </p:spPr>
              </p:pic>
              <p:pic>
                <p:nvPicPr>
                  <p:cNvPr id="13" name="Picture 12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17467"/>
                  <a:stretch/>
                </p:blipFill>
                <p:spPr>
                  <a:xfrm>
                    <a:off x="2706343" y="4587317"/>
                    <a:ext cx="1349883" cy="1392624"/>
                  </a:xfrm>
                  <a:prstGeom prst="rect">
                    <a:avLst/>
                  </a:prstGeom>
                </p:spPr>
              </p:pic>
              <p:sp>
                <p:nvSpPr>
                  <p:cNvPr id="14" name="Rectangle 13"/>
                  <p:cNvSpPr/>
                  <p:nvPr/>
                </p:nvSpPr>
                <p:spPr>
                  <a:xfrm>
                    <a:off x="1386441" y="1825624"/>
                    <a:ext cx="1319902" cy="1387829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" name="Rectangle 14"/>
                  <p:cNvSpPr/>
                  <p:nvPr/>
                </p:nvSpPr>
                <p:spPr>
                  <a:xfrm>
                    <a:off x="2706343" y="3198460"/>
                    <a:ext cx="1349127" cy="1400617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" name="Rectangle 15"/>
                  <p:cNvSpPr/>
                  <p:nvPr/>
                </p:nvSpPr>
                <p:spPr>
                  <a:xfrm>
                    <a:off x="1371829" y="4586289"/>
                    <a:ext cx="1349127" cy="1393652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9" name="TextBox 18"/>
                <p:cNvSpPr txBox="1"/>
                <p:nvPr/>
              </p:nvSpPr>
              <p:spPr>
                <a:xfrm>
                  <a:off x="3411979" y="3468322"/>
                  <a:ext cx="5019261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Anthony Gage, MS</a:t>
                  </a:r>
                </a:p>
                <a:p>
                  <a:r>
                    <a:rPr lang="en-US" dirty="0"/>
                    <a:t>Director, Outcomes Strategy and Analytics</a:t>
                  </a:r>
                  <a:br>
                    <a:rPr lang="en-US" dirty="0"/>
                  </a:br>
                  <a:r>
                    <a:rPr lang="en-US" dirty="0"/>
                    <a:t>Practicing Clinicians Exchange</a:t>
                  </a:r>
                </a:p>
                <a:p>
                  <a:endParaRPr lang="en-US" dirty="0"/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-129209" y="4897418"/>
                  <a:ext cx="3217955" cy="92333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b="1" dirty="0"/>
                    <a:t>Jason Olivieri, MPH</a:t>
                  </a:r>
                </a:p>
                <a:p>
                  <a:pPr algn="r"/>
                  <a:r>
                    <a:rPr lang="en-US" dirty="0"/>
                    <a:t>Director, Educational Outcomes</a:t>
                  </a:r>
                  <a:br>
                    <a:rPr lang="en-US" dirty="0"/>
                  </a:br>
                  <a:r>
                    <a:rPr lang="en-US" dirty="0"/>
                    <a:t>Med-IQ</a:t>
                  </a:r>
                </a:p>
              </p:txBody>
            </p:sp>
          </p:grpSp>
          <p:sp>
            <p:nvSpPr>
              <p:cNvPr id="21" name="Rectangle 20"/>
              <p:cNvSpPr/>
              <p:nvPr/>
            </p:nvSpPr>
            <p:spPr>
              <a:xfrm>
                <a:off x="-203010" y="2104194"/>
                <a:ext cx="3292165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b="1" dirty="0"/>
                  <a:t>Katie Lucero, MS, PhD</a:t>
                </a:r>
              </a:p>
              <a:p>
                <a:pPr algn="r"/>
                <a:r>
                  <a:rPr lang="en-US" dirty="0"/>
                  <a:t>Director, Outcomes and Insights</a:t>
                </a:r>
                <a:br>
                  <a:rPr lang="en-US" dirty="0"/>
                </a:br>
                <a:r>
                  <a:rPr lang="en-US" dirty="0"/>
                  <a:t>Medscape, LLC</a:t>
                </a:r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4455588" y="955537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b="1" dirty="0"/>
                <a:t>Derek Dietze, MA, </a:t>
              </a:r>
              <a:r>
                <a:rPr lang="en-US" b="1" dirty="0" err="1"/>
                <a:t>FACEhp</a:t>
              </a:r>
              <a:r>
                <a:rPr lang="en-US" b="1" dirty="0"/>
                <a:t>, CHCP</a:t>
              </a:r>
            </a:p>
            <a:p>
              <a:r>
                <a:rPr lang="en-US" dirty="0"/>
                <a:t>President</a:t>
              </a:r>
              <a:br>
                <a:rPr lang="en-US" dirty="0"/>
              </a:br>
              <a:r>
                <a:rPr lang="en-US" dirty="0"/>
                <a:t>Metrics for Learning, LLC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 rot="20564215">
            <a:off x="594691" y="135777"/>
            <a:ext cx="54501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Bauhaus 93" panose="04030905020B02020C02" pitchFamily="82" charset="0"/>
              </a:rPr>
              <a:t>Shiny Outcomes People!</a:t>
            </a:r>
          </a:p>
        </p:txBody>
      </p:sp>
    </p:spTree>
    <p:extLst>
      <p:ext uri="{BB962C8B-B14F-4D97-AF65-F5344CB8AC3E}">
        <p14:creationId xmlns:p14="http://schemas.microsoft.com/office/powerpoint/2010/main" val="2088647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o studio in giallo: settembre 20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227" y="3373611"/>
            <a:ext cx="2642597" cy="2504602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59515" y="2082176"/>
            <a:ext cx="7784409" cy="849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latin typeface="Baskerville Old Face" panose="02020602080505020303" pitchFamily="18" charset="0"/>
                <a:ea typeface="MS Gothic" panose="020B0609070205080204" pitchFamily="49" charset="-128"/>
              </a:rPr>
              <a:t>To NBME or not NBME?</a:t>
            </a:r>
          </a:p>
          <a:p>
            <a:endParaRPr lang="en-US" sz="4800" dirty="0">
              <a:latin typeface="Baskerville Old Face" panose="02020602080505020303" pitchFamily="18" charset="0"/>
              <a:ea typeface="MS Gothic" panose="020B0609070205080204" pitchFamily="49" charset="-128"/>
            </a:endParaRPr>
          </a:p>
          <a:p>
            <a:endParaRPr lang="en-US" sz="4800" dirty="0">
              <a:latin typeface="Baskerville Old Face" panose="02020602080505020303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4967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CFAB8-586B-4FAD-A333-2AE3F2FAF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/>
              <a:t>The Goal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94675-187E-428A-80EF-144D6B63E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dirty="0"/>
              <a:t>We are constructing a ruler!</a:t>
            </a:r>
          </a:p>
          <a:p>
            <a:endParaRPr lang="en-US" sz="1700" dirty="0"/>
          </a:p>
          <a:p>
            <a:r>
              <a:rPr lang="en-US" sz="1700" dirty="0"/>
              <a:t>The goal of educational measurement is to construct a ruler that helps us place people on an ability continuum (we give them a score). </a:t>
            </a:r>
          </a:p>
          <a:p>
            <a:endParaRPr lang="en-US" sz="1700" dirty="0"/>
          </a:p>
          <a:p>
            <a:r>
              <a:rPr lang="en-US" sz="1700" dirty="0"/>
              <a:t>We interpret these scores as though they tell us something about how individuals learned, or how programs performed overall.</a:t>
            </a:r>
          </a:p>
        </p:txBody>
      </p:sp>
      <p:pic>
        <p:nvPicPr>
          <p:cNvPr id="6" name="Picture Placeholder 5" descr="A close up of a remote control&#10;&#10;Description automatically generated">
            <a:extLst>
              <a:ext uri="{FF2B5EF4-FFF2-40B4-BE49-F238E27FC236}">
                <a16:creationId xmlns:a16="http://schemas.microsoft.com/office/drawing/2014/main" id="{51ECDBA6-2428-4580-BCCD-6380F2F213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1" r="31623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1618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89E25B-644C-45AE-8815-E1A6A3114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860" y="768699"/>
            <a:ext cx="7439140" cy="53206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3B27C7-DD09-4275-A357-C55DA7C0B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604" y="246888"/>
            <a:ext cx="3932237" cy="667512"/>
          </a:xfrm>
        </p:spPr>
        <p:txBody>
          <a:bodyPr/>
          <a:lstStyle/>
          <a:p>
            <a:r>
              <a:rPr lang="en-US" dirty="0"/>
              <a:t>Common Flaws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D00CB-C496-4EC0-BE41-E98F95DAF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0604" y="1290510"/>
            <a:ext cx="4764025" cy="5320602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Long and complicated options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Vague options open to interpretation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Numeric data not presented in order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None of the Above or All of the Above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Unnecessary complication (window dressing)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Negatively phrased stems or options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Grammatical cues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Use of absolute terms (i.e., “always” or “never”)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Correct option stands out for non-content reasons</a:t>
            </a:r>
          </a:p>
        </p:txBody>
      </p:sp>
    </p:spTree>
    <p:extLst>
      <p:ext uri="{BB962C8B-B14F-4D97-AF65-F5344CB8AC3E}">
        <p14:creationId xmlns:p14="http://schemas.microsoft.com/office/powerpoint/2010/main" val="4234767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able, sitting, food&#10;&#10;Description automatically generated">
            <a:extLst>
              <a:ext uri="{FF2B5EF4-FFF2-40B4-BE49-F238E27FC236}">
                <a16:creationId xmlns:a16="http://schemas.microsoft.com/office/drawing/2014/main" id="{D58E15EC-FD9B-4CF8-BC06-10354F4D0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9"/>
          <a:stretch/>
        </p:blipFill>
        <p:spPr>
          <a:xfrm>
            <a:off x="-401053" y="0"/>
            <a:ext cx="12744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14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10E41-8A5B-4312-8178-8BCEAF071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875" y="110836"/>
            <a:ext cx="3932237" cy="787400"/>
          </a:xfrm>
        </p:spPr>
        <p:txBody>
          <a:bodyPr/>
          <a:lstStyle/>
          <a:p>
            <a:r>
              <a:rPr lang="en-US" dirty="0"/>
              <a:t>Each Item Should:</a:t>
            </a:r>
          </a:p>
        </p:txBody>
      </p:sp>
      <p:pic>
        <p:nvPicPr>
          <p:cNvPr id="6" name="Picture Placeholder 5" descr="A picture containing holding, standing, woman, suit&#10;&#10;Description automatically generated">
            <a:extLst>
              <a:ext uri="{FF2B5EF4-FFF2-40B4-BE49-F238E27FC236}">
                <a16:creationId xmlns:a16="http://schemas.microsoft.com/office/drawing/2014/main" id="{23A65555-07B8-452D-A652-A24B3D4C4EF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>
          <a:xfrm>
            <a:off x="3513221" y="5158"/>
            <a:ext cx="8678779" cy="685284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B8F5E-E045-46A0-9227-611088051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0876" y="898235"/>
            <a:ext cx="2858238" cy="5502565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Focus on one important concept at a time.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Assess application of knowledge, not recall of facts.*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Be focused, closed, clear.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All options should be homogenous and plausible.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Be reviewed by independent expert.</a:t>
            </a:r>
          </a:p>
          <a:p>
            <a:endParaRPr lang="en-US" dirty="0"/>
          </a:p>
          <a:p>
            <a:r>
              <a:rPr lang="en-US" sz="1100" dirty="0"/>
              <a:t>* Sometimes education is designed specifically for awareness or knowledge. If that is the case, this rule does not apply. </a:t>
            </a:r>
          </a:p>
        </p:txBody>
      </p:sp>
    </p:spTree>
    <p:extLst>
      <p:ext uri="{BB962C8B-B14F-4D97-AF65-F5344CB8AC3E}">
        <p14:creationId xmlns:p14="http://schemas.microsoft.com/office/powerpoint/2010/main" val="3614736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 up of a device&#10;&#10;Description automatically generated">
            <a:extLst>
              <a:ext uri="{FF2B5EF4-FFF2-40B4-BE49-F238E27FC236}">
                <a16:creationId xmlns:a16="http://schemas.microsoft.com/office/drawing/2014/main" id="{675E6F95-A200-4BC8-BAF2-6D3A9A45C0F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r="18184" b="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091E99-F638-42E9-B630-920C5C2E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94" y="16191"/>
            <a:ext cx="5261606" cy="13116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dirty="0">
                <a:solidFill>
                  <a:srgbClr val="000000"/>
                </a:solidFill>
              </a:rPr>
              <a:t>Why is this Important for My Outcomes?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7FA60-0C17-4869-B020-9760406AC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354" y="1215060"/>
            <a:ext cx="5390318" cy="5626749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57150"/>
            <a:r>
              <a:rPr lang="en-US" b="1" i="1" dirty="0">
                <a:solidFill>
                  <a:srgbClr val="000000"/>
                </a:solidFill>
              </a:rPr>
              <a:t>Psychometrically Speaking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Reliability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More consistent measurement over time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Less measurement error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Validity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More certainty that the </a:t>
            </a:r>
            <a:r>
              <a:rPr lang="en-US" sz="2400" b="1" dirty="0">
                <a:solidFill>
                  <a:srgbClr val="000000"/>
                </a:solidFill>
              </a:rPr>
              <a:t>scores</a:t>
            </a:r>
            <a:r>
              <a:rPr lang="en-US" dirty="0">
                <a:solidFill>
                  <a:srgbClr val="000000"/>
                </a:solidFill>
              </a:rPr>
              <a:t> you report and discuss regarding your education </a:t>
            </a:r>
            <a:r>
              <a:rPr lang="en-US" sz="2400" b="1" dirty="0">
                <a:solidFill>
                  <a:srgbClr val="000000"/>
                </a:solidFill>
              </a:rPr>
              <a:t>actually measure</a:t>
            </a:r>
            <a:r>
              <a:rPr lang="en-US" dirty="0">
                <a:solidFill>
                  <a:srgbClr val="000000"/>
                </a:solidFill>
              </a:rPr>
              <a:t> the </a:t>
            </a:r>
            <a:r>
              <a:rPr lang="en-US" sz="2400" b="1" dirty="0">
                <a:solidFill>
                  <a:srgbClr val="000000"/>
                </a:solidFill>
              </a:rPr>
              <a:t>gaps and learning objectives</a:t>
            </a:r>
            <a:r>
              <a:rPr lang="en-US" dirty="0">
                <a:solidFill>
                  <a:srgbClr val="000000"/>
                </a:solidFill>
              </a:rPr>
              <a:t> stemming from the need assessment</a:t>
            </a:r>
          </a:p>
          <a:p>
            <a:pPr marL="57150"/>
            <a:r>
              <a:rPr lang="en-US" b="1" i="1" dirty="0">
                <a:solidFill>
                  <a:srgbClr val="000000"/>
                </a:solidFill>
              </a:rPr>
              <a:t>Practically Speaking</a:t>
            </a:r>
          </a:p>
          <a:p>
            <a:pPr marL="34290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More precise measurement (lower amounts of error)</a:t>
            </a:r>
          </a:p>
          <a:p>
            <a:pPr marL="80010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34290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Better ability to statistically detect differences between groups that truly exist in the population</a:t>
            </a:r>
          </a:p>
          <a:p>
            <a:pPr marL="80010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34290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If you are using predictive models, reliability in measurement of predictors and criterion has a major impact on results of the model.</a:t>
            </a:r>
          </a:p>
          <a:p>
            <a:pPr marL="80010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34290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More accurate feedback to learners</a:t>
            </a:r>
          </a:p>
        </p:txBody>
      </p:sp>
    </p:spTree>
    <p:extLst>
      <p:ext uri="{BB962C8B-B14F-4D97-AF65-F5344CB8AC3E}">
        <p14:creationId xmlns:p14="http://schemas.microsoft.com/office/powerpoint/2010/main" val="425068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ismatched Socks Solidarity Day | In solidarity with the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793" y="1709220"/>
            <a:ext cx="1942427" cy="260073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961861" y="2915996"/>
            <a:ext cx="8060634" cy="758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400" dirty="0">
                <a:latin typeface="Showcard Gothic" panose="04020904020102020604" pitchFamily="82" charset="0"/>
                <a:ea typeface="MS Gothic" panose="020B0609070205080204" pitchFamily="49" charset="-128"/>
              </a:rPr>
              <a:t>DOES Matching Matter?</a:t>
            </a:r>
          </a:p>
          <a:p>
            <a:endParaRPr lang="en-US" sz="4400" dirty="0">
              <a:latin typeface="Showcard Gothic" panose="04020904020102020604" pitchFamily="82" charset="0"/>
              <a:ea typeface="MS Gothic" panose="020B0609070205080204" pitchFamily="49" charset="-128"/>
            </a:endParaRPr>
          </a:p>
          <a:p>
            <a:endParaRPr lang="en-US" sz="4400" dirty="0">
              <a:latin typeface="Showcard Gothic" panose="04020904020102020604" pitchFamily="82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6752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36BA7"/>
                </a:solidFill>
              </a:rPr>
              <a:t>Everything is Better in Pairs!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88847" y="4471126"/>
            <a:ext cx="2855976" cy="4786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Double trouble?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129" y="2035857"/>
            <a:ext cx="2352037" cy="2198560"/>
          </a:xfrm>
          <a:prstGeom prst="rect">
            <a:avLst/>
          </a:prstGeom>
        </p:spPr>
      </p:pic>
      <p:pic>
        <p:nvPicPr>
          <p:cNvPr id="1030" name="Picture 6" descr="Image result for twi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87" y="3896089"/>
            <a:ext cx="3154937" cy="210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57340" y="2739933"/>
            <a:ext cx="2156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Double mint?</a:t>
            </a:r>
          </a:p>
        </p:txBody>
      </p:sp>
    </p:spTree>
    <p:extLst>
      <p:ext uri="{BB962C8B-B14F-4D97-AF65-F5344CB8AC3E}">
        <p14:creationId xmlns:p14="http://schemas.microsoft.com/office/powerpoint/2010/main" val="3889748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0544" y="374269"/>
            <a:ext cx="5181600" cy="1325563"/>
          </a:xfrm>
        </p:spPr>
        <p:txBody>
          <a:bodyPr/>
          <a:lstStyle/>
          <a:p>
            <a:pPr algn="ctr"/>
            <a:r>
              <a:rPr lang="en-US" dirty="0"/>
              <a:t>What is aggregate? 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4631888" y="3000027"/>
            <a:ext cx="2733152" cy="1397974"/>
            <a:chOff x="1681424" y="4297130"/>
            <a:chExt cx="2733152" cy="1397974"/>
          </a:xfrm>
        </p:grpSpPr>
        <p:grpSp>
          <p:nvGrpSpPr>
            <p:cNvPr id="28" name="Group 27"/>
            <p:cNvGrpSpPr/>
            <p:nvPr/>
          </p:nvGrpSpPr>
          <p:grpSpPr>
            <a:xfrm>
              <a:off x="1681424" y="4297130"/>
              <a:ext cx="2733152" cy="1248062"/>
              <a:chOff x="1068407" y="4812330"/>
              <a:chExt cx="2733152" cy="1248062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759794" y="5277767"/>
                <a:ext cx="543768" cy="408484"/>
              </a:xfrm>
              <a:prstGeom prst="rect">
                <a:avLst/>
              </a:prstGeom>
              <a:solidFill>
                <a:srgbClr val="036B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568535" y="5108177"/>
                <a:ext cx="543768" cy="578074"/>
              </a:xfrm>
              <a:prstGeom prst="rect">
                <a:avLst/>
              </a:prstGeom>
              <a:solidFill>
                <a:srgbClr val="FBAA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805682" y="4812330"/>
                <a:ext cx="131868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D6E71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% Correct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1278758" y="5686251"/>
                <a:ext cx="2372532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1759794" y="5340778"/>
                <a:ext cx="54376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%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568534" y="5170053"/>
                <a:ext cx="54376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%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068407" y="5875726"/>
                <a:ext cx="543769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all" spc="0" normalizeH="0" baseline="0" noProof="0" dirty="0">
                    <a:ln>
                      <a:noFill/>
                    </a:ln>
                    <a:solidFill>
                      <a:srgbClr val="036BA7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Pre</a:t>
                </a:r>
                <a:endParaRPr kumimoji="0" lang="en-US" sz="1200" b="0" i="0" u="none" strike="noStrike" kern="1200" cap="all" spc="0" normalizeH="0" baseline="0" noProof="0" dirty="0">
                  <a:ln>
                    <a:noFill/>
                  </a:ln>
                  <a:solidFill>
                    <a:srgbClr val="036BA7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257790" y="5860210"/>
                <a:ext cx="543769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all" spc="0" normalizeH="0" baseline="0" noProof="0" dirty="0">
                    <a:ln>
                      <a:noFill/>
                    </a:ln>
                    <a:solidFill>
                      <a:srgbClr val="FBAA34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Post</a:t>
                </a:r>
                <a:endParaRPr kumimoji="0" lang="en-US" sz="1200" b="0" i="0" u="none" strike="noStrike" kern="1200" cap="all" spc="0" normalizeH="0" baseline="0" noProof="0" dirty="0">
                  <a:ln>
                    <a:noFill/>
                  </a:ln>
                  <a:solidFill>
                    <a:srgbClr val="FBAA34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</p:grp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8645" y="5249291"/>
              <a:ext cx="333999" cy="445813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8650" y="5227506"/>
              <a:ext cx="333999" cy="445813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4745736" y="1810512"/>
            <a:ext cx="270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Summary statistics from many observations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6261" y="5255472"/>
            <a:ext cx="4425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“Aggregate” in CME industry really means using ALL RESPONSES to report summary statistics</a:t>
            </a:r>
          </a:p>
        </p:txBody>
      </p:sp>
    </p:spTree>
    <p:extLst>
      <p:ext uri="{BB962C8B-B14F-4D97-AF65-F5344CB8AC3E}">
        <p14:creationId xmlns:p14="http://schemas.microsoft.com/office/powerpoint/2010/main" val="75722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/>
          <a:lstStyle/>
          <a:p>
            <a:pPr algn="ctr"/>
            <a:r>
              <a:rPr lang="en-US" dirty="0"/>
              <a:t>What is all responses?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72200" y="643185"/>
            <a:ext cx="518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What is paired?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664261" y="3794924"/>
            <a:ext cx="1529478" cy="1412299"/>
            <a:chOff x="2449909" y="2661252"/>
            <a:chExt cx="1015736" cy="930315"/>
          </a:xfrm>
        </p:grpSpPr>
        <p:sp>
          <p:nvSpPr>
            <p:cNvPr id="12" name="Rectangle 11"/>
            <p:cNvSpPr/>
            <p:nvPr/>
          </p:nvSpPr>
          <p:spPr>
            <a:xfrm>
              <a:off x="2449909" y="3388827"/>
              <a:ext cx="1015736" cy="20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all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Missing data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482963" y="2661252"/>
              <a:ext cx="949627" cy="583315"/>
              <a:chOff x="356260" y="4102835"/>
              <a:chExt cx="1169637" cy="718458"/>
            </a:xfrm>
          </p:grpSpPr>
          <p:sp>
            <p:nvSpPr>
              <p:cNvPr id="14" name="Freeform 13"/>
              <p:cNvSpPr/>
              <p:nvPr/>
            </p:nvSpPr>
            <p:spPr>
              <a:xfrm>
                <a:off x="807439" y="4184601"/>
                <a:ext cx="267280" cy="554929"/>
              </a:xfrm>
              <a:custGeom>
                <a:avLst/>
                <a:gdLst>
                  <a:gd name="connsiteX0" fmla="*/ 133640 w 267279"/>
                  <a:gd name="connsiteY0" fmla="*/ 0 h 554929"/>
                  <a:gd name="connsiteX1" fmla="*/ 162063 w 267279"/>
                  <a:gd name="connsiteY1" fmla="*/ 23451 h 554929"/>
                  <a:gd name="connsiteX2" fmla="*/ 267279 w 267279"/>
                  <a:gd name="connsiteY2" fmla="*/ 277464 h 554929"/>
                  <a:gd name="connsiteX3" fmla="*/ 162063 w 267279"/>
                  <a:gd name="connsiteY3" fmla="*/ 531477 h 554929"/>
                  <a:gd name="connsiteX4" fmla="*/ 133640 w 267279"/>
                  <a:gd name="connsiteY4" fmla="*/ 554929 h 554929"/>
                  <a:gd name="connsiteX5" fmla="*/ 105216 w 267279"/>
                  <a:gd name="connsiteY5" fmla="*/ 531477 h 554929"/>
                  <a:gd name="connsiteX6" fmla="*/ 0 w 267279"/>
                  <a:gd name="connsiteY6" fmla="*/ 277464 h 554929"/>
                  <a:gd name="connsiteX7" fmla="*/ 105216 w 267279"/>
                  <a:gd name="connsiteY7" fmla="*/ 23451 h 554929"/>
                  <a:gd name="connsiteX8" fmla="*/ 133640 w 267279"/>
                  <a:gd name="connsiteY8" fmla="*/ 0 h 554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7279" h="554929">
                    <a:moveTo>
                      <a:pt x="133640" y="0"/>
                    </a:moveTo>
                    <a:lnTo>
                      <a:pt x="162063" y="23451"/>
                    </a:lnTo>
                    <a:cubicBezTo>
                      <a:pt x="227071" y="88458"/>
                      <a:pt x="267279" y="178266"/>
                      <a:pt x="267279" y="277464"/>
                    </a:cubicBezTo>
                    <a:cubicBezTo>
                      <a:pt x="267279" y="376663"/>
                      <a:pt x="227071" y="466470"/>
                      <a:pt x="162063" y="531477"/>
                    </a:cubicBezTo>
                    <a:lnTo>
                      <a:pt x="133640" y="554929"/>
                    </a:lnTo>
                    <a:lnTo>
                      <a:pt x="105216" y="531477"/>
                    </a:lnTo>
                    <a:cubicBezTo>
                      <a:pt x="40208" y="466470"/>
                      <a:pt x="0" y="376663"/>
                      <a:pt x="0" y="277464"/>
                    </a:cubicBezTo>
                    <a:cubicBezTo>
                      <a:pt x="0" y="178266"/>
                      <a:pt x="40208" y="88458"/>
                      <a:pt x="105216" y="23451"/>
                    </a:cubicBezTo>
                    <a:lnTo>
                      <a:pt x="13364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356260" y="4102835"/>
                <a:ext cx="584819" cy="718458"/>
              </a:xfrm>
              <a:custGeom>
                <a:avLst/>
                <a:gdLst>
                  <a:gd name="connsiteX0" fmla="*/ 359229 w 584819"/>
                  <a:gd name="connsiteY0" fmla="*/ 0 h 718458"/>
                  <a:gd name="connsiteX1" fmla="*/ 560077 w 584819"/>
                  <a:gd name="connsiteY1" fmla="*/ 61351 h 718458"/>
                  <a:gd name="connsiteX2" fmla="*/ 584819 w 584819"/>
                  <a:gd name="connsiteY2" fmla="*/ 81765 h 718458"/>
                  <a:gd name="connsiteX3" fmla="*/ 556395 w 584819"/>
                  <a:gd name="connsiteY3" fmla="*/ 105216 h 718458"/>
                  <a:gd name="connsiteX4" fmla="*/ 451179 w 584819"/>
                  <a:gd name="connsiteY4" fmla="*/ 359229 h 718458"/>
                  <a:gd name="connsiteX5" fmla="*/ 556395 w 584819"/>
                  <a:gd name="connsiteY5" fmla="*/ 613242 h 718458"/>
                  <a:gd name="connsiteX6" fmla="*/ 584819 w 584819"/>
                  <a:gd name="connsiteY6" fmla="*/ 636694 h 718458"/>
                  <a:gd name="connsiteX7" fmla="*/ 560077 w 584819"/>
                  <a:gd name="connsiteY7" fmla="*/ 657107 h 718458"/>
                  <a:gd name="connsiteX8" fmla="*/ 359229 w 584819"/>
                  <a:gd name="connsiteY8" fmla="*/ 718458 h 718458"/>
                  <a:gd name="connsiteX9" fmla="*/ 0 w 584819"/>
                  <a:gd name="connsiteY9" fmla="*/ 359229 h 718458"/>
                  <a:gd name="connsiteX10" fmla="*/ 359229 w 584819"/>
                  <a:gd name="connsiteY10" fmla="*/ 0 h 718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4819" h="718458">
                    <a:moveTo>
                      <a:pt x="359229" y="0"/>
                    </a:moveTo>
                    <a:cubicBezTo>
                      <a:pt x="433628" y="0"/>
                      <a:pt x="502744" y="22617"/>
                      <a:pt x="560077" y="61351"/>
                    </a:cubicBezTo>
                    <a:lnTo>
                      <a:pt x="584819" y="81765"/>
                    </a:lnTo>
                    <a:lnTo>
                      <a:pt x="556395" y="105216"/>
                    </a:lnTo>
                    <a:cubicBezTo>
                      <a:pt x="491387" y="170223"/>
                      <a:pt x="451179" y="260031"/>
                      <a:pt x="451179" y="359229"/>
                    </a:cubicBezTo>
                    <a:cubicBezTo>
                      <a:pt x="451179" y="458428"/>
                      <a:pt x="491387" y="548235"/>
                      <a:pt x="556395" y="613242"/>
                    </a:cubicBezTo>
                    <a:lnTo>
                      <a:pt x="584819" y="636694"/>
                    </a:lnTo>
                    <a:lnTo>
                      <a:pt x="560077" y="657107"/>
                    </a:lnTo>
                    <a:cubicBezTo>
                      <a:pt x="502744" y="695841"/>
                      <a:pt x="433628" y="718458"/>
                      <a:pt x="359229" y="718458"/>
                    </a:cubicBezTo>
                    <a:cubicBezTo>
                      <a:pt x="160832" y="718458"/>
                      <a:pt x="0" y="557626"/>
                      <a:pt x="0" y="359229"/>
                    </a:cubicBezTo>
                    <a:cubicBezTo>
                      <a:pt x="0" y="160832"/>
                      <a:pt x="160832" y="0"/>
                      <a:pt x="35922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941079" y="4102835"/>
                <a:ext cx="584818" cy="718458"/>
              </a:xfrm>
              <a:custGeom>
                <a:avLst/>
                <a:gdLst>
                  <a:gd name="connsiteX0" fmla="*/ 225589 w 584818"/>
                  <a:gd name="connsiteY0" fmla="*/ 0 h 718458"/>
                  <a:gd name="connsiteX1" fmla="*/ 584818 w 584818"/>
                  <a:gd name="connsiteY1" fmla="*/ 359229 h 718458"/>
                  <a:gd name="connsiteX2" fmla="*/ 225589 w 584818"/>
                  <a:gd name="connsiteY2" fmla="*/ 718458 h 718458"/>
                  <a:gd name="connsiteX3" fmla="*/ 24741 w 584818"/>
                  <a:gd name="connsiteY3" fmla="*/ 657107 h 718458"/>
                  <a:gd name="connsiteX4" fmla="*/ 0 w 584818"/>
                  <a:gd name="connsiteY4" fmla="*/ 636694 h 718458"/>
                  <a:gd name="connsiteX5" fmla="*/ 28423 w 584818"/>
                  <a:gd name="connsiteY5" fmla="*/ 613242 h 718458"/>
                  <a:gd name="connsiteX6" fmla="*/ 133639 w 584818"/>
                  <a:gd name="connsiteY6" fmla="*/ 359229 h 718458"/>
                  <a:gd name="connsiteX7" fmla="*/ 28423 w 584818"/>
                  <a:gd name="connsiteY7" fmla="*/ 105216 h 718458"/>
                  <a:gd name="connsiteX8" fmla="*/ 0 w 584818"/>
                  <a:gd name="connsiteY8" fmla="*/ 81765 h 718458"/>
                  <a:gd name="connsiteX9" fmla="*/ 24741 w 584818"/>
                  <a:gd name="connsiteY9" fmla="*/ 61351 h 718458"/>
                  <a:gd name="connsiteX10" fmla="*/ 225589 w 584818"/>
                  <a:gd name="connsiteY10" fmla="*/ 0 h 718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4818" h="718458">
                    <a:moveTo>
                      <a:pt x="225589" y="0"/>
                    </a:moveTo>
                    <a:cubicBezTo>
                      <a:pt x="423986" y="0"/>
                      <a:pt x="584818" y="160832"/>
                      <a:pt x="584818" y="359229"/>
                    </a:cubicBezTo>
                    <a:cubicBezTo>
                      <a:pt x="584818" y="557626"/>
                      <a:pt x="423986" y="718458"/>
                      <a:pt x="225589" y="718458"/>
                    </a:cubicBezTo>
                    <a:cubicBezTo>
                      <a:pt x="151190" y="718458"/>
                      <a:pt x="82074" y="695841"/>
                      <a:pt x="24741" y="657107"/>
                    </a:cubicBezTo>
                    <a:lnTo>
                      <a:pt x="0" y="636694"/>
                    </a:lnTo>
                    <a:lnTo>
                      <a:pt x="28423" y="613242"/>
                    </a:lnTo>
                    <a:cubicBezTo>
                      <a:pt x="93431" y="548235"/>
                      <a:pt x="133639" y="458428"/>
                      <a:pt x="133639" y="359229"/>
                    </a:cubicBezTo>
                    <a:cubicBezTo>
                      <a:pt x="133639" y="260031"/>
                      <a:pt x="93431" y="170223"/>
                      <a:pt x="28423" y="105216"/>
                    </a:cubicBezTo>
                    <a:lnTo>
                      <a:pt x="0" y="81765"/>
                    </a:lnTo>
                    <a:lnTo>
                      <a:pt x="24741" y="61351"/>
                    </a:lnTo>
                    <a:cubicBezTo>
                      <a:pt x="82074" y="22617"/>
                      <a:pt x="151190" y="0"/>
                      <a:pt x="2255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8156448" y="3955754"/>
            <a:ext cx="1570473" cy="1513079"/>
            <a:chOff x="6854713" y="2130552"/>
            <a:chExt cx="1258294" cy="1075815"/>
          </a:xfrm>
        </p:grpSpPr>
        <p:sp>
          <p:nvSpPr>
            <p:cNvPr id="18" name="Rectangle 17"/>
            <p:cNvSpPr/>
            <p:nvPr/>
          </p:nvSpPr>
          <p:spPr>
            <a:xfrm>
              <a:off x="6854713" y="2834352"/>
              <a:ext cx="1258294" cy="3720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all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Complete data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7287264" y="2130552"/>
              <a:ext cx="393192" cy="5849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/>
                <a:ea typeface="+mn-ea"/>
                <a:cs typeface="+mn-cs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31" y="2627394"/>
            <a:ext cx="2004662" cy="63582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04"/>
          <a:stretch/>
        </p:blipFill>
        <p:spPr>
          <a:xfrm>
            <a:off x="3751193" y="2616564"/>
            <a:ext cx="1149948" cy="59117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745352" y="2851139"/>
            <a:ext cx="630936" cy="381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oxima Nova Rg" panose="02000506030000020004" charset="0"/>
              </a:rPr>
              <a:t>pre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01140" y="2851139"/>
            <a:ext cx="630936" cy="381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oxima Nova Rg" panose="02000506030000020004" charset="0"/>
              </a:rPr>
              <a:t>post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806" y="2616564"/>
            <a:ext cx="2941025" cy="93281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653529" y="2257846"/>
            <a:ext cx="96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roxima Nova Rg" panose="02000506030000020004" charset="0"/>
              </a:rPr>
              <a:t>pre/post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35461" y="2253215"/>
            <a:ext cx="96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roxima Nova Rg" panose="02000506030000020004" charset="0"/>
              </a:rPr>
              <a:t>pre/post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17393" y="2248584"/>
            <a:ext cx="96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roxima Nova Rg" panose="02000506030000020004" charset="0"/>
              </a:rPr>
              <a:t>pre/post</a:t>
            </a:r>
          </a:p>
        </p:txBody>
      </p:sp>
    </p:spTree>
    <p:extLst>
      <p:ext uri="{BB962C8B-B14F-4D97-AF65-F5344CB8AC3E}">
        <p14:creationId xmlns:p14="http://schemas.microsoft.com/office/powerpoint/2010/main" val="356741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24" grpId="0"/>
      <p:bldP spid="25" grpId="0"/>
      <p:bldP spid="40" grpId="0"/>
      <p:bldP spid="43" grpId="0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448056" y="3035808"/>
            <a:ext cx="11547551" cy="25786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Argument for </a:t>
            </a:r>
            <a:r>
              <a:rPr lang="en-US" b="1" dirty="0"/>
              <a:t>Paired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714" y="3695611"/>
            <a:ext cx="3633216" cy="1448087"/>
          </a:xfrm>
        </p:spPr>
        <p:txBody>
          <a:bodyPr>
            <a:normAutofit/>
          </a:bodyPr>
          <a:lstStyle/>
          <a:p>
            <a:endParaRPr lang="en-US" sz="2000" dirty="0">
              <a:latin typeface="Proxima Nova Rg" panose="02000506030000020004" charset="0"/>
            </a:endParaRPr>
          </a:p>
          <a:p>
            <a:r>
              <a:rPr lang="en-US" sz="2000" dirty="0">
                <a:latin typeface="Proxima Nova Rg" panose="02000506030000020004" charset="0"/>
              </a:rPr>
              <a:t>More aggregate statistics available to describe the data</a:t>
            </a:r>
          </a:p>
          <a:p>
            <a:endParaRPr lang="en-US" sz="2000" dirty="0">
              <a:latin typeface="Proxima Nova Rg" panose="02000506030000020004" charset="0"/>
            </a:endParaRPr>
          </a:p>
          <a:p>
            <a:endParaRPr lang="en-US" sz="2000" dirty="0">
              <a:latin typeface="Proxima Nova Rg" panose="02000506030000020004" charset="0"/>
            </a:endParaRPr>
          </a:p>
          <a:p>
            <a:endParaRPr lang="en-US" sz="2000" dirty="0">
              <a:latin typeface="Proxima Nova Rg" panose="0200050603000002000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098697" y="3573796"/>
            <a:ext cx="2260639" cy="1377390"/>
            <a:chOff x="1681424" y="4297130"/>
            <a:chExt cx="2733152" cy="1397974"/>
          </a:xfrm>
        </p:grpSpPr>
        <p:grpSp>
          <p:nvGrpSpPr>
            <p:cNvPr id="5" name="Group 4"/>
            <p:cNvGrpSpPr/>
            <p:nvPr/>
          </p:nvGrpSpPr>
          <p:grpSpPr>
            <a:xfrm>
              <a:off x="1681424" y="4297130"/>
              <a:ext cx="2733152" cy="1248062"/>
              <a:chOff x="1068407" y="4812330"/>
              <a:chExt cx="2733152" cy="124806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759794" y="5277767"/>
                <a:ext cx="543768" cy="408484"/>
              </a:xfrm>
              <a:prstGeom prst="rect">
                <a:avLst/>
              </a:prstGeom>
              <a:solidFill>
                <a:srgbClr val="036B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568535" y="5108177"/>
                <a:ext cx="543768" cy="578074"/>
              </a:xfrm>
              <a:prstGeom prst="rect">
                <a:avLst/>
              </a:prstGeom>
              <a:solidFill>
                <a:srgbClr val="FBAA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805682" y="4812330"/>
                <a:ext cx="131868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D6E71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% Correct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278758" y="5686251"/>
                <a:ext cx="2372532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1759794" y="5340778"/>
                <a:ext cx="54376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%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568534" y="5170053"/>
                <a:ext cx="54376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%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068407" y="5875726"/>
                <a:ext cx="543769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all" spc="0" normalizeH="0" baseline="0" noProof="0" dirty="0">
                    <a:ln>
                      <a:noFill/>
                    </a:ln>
                    <a:solidFill>
                      <a:srgbClr val="036BA7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Pre</a:t>
                </a:r>
                <a:endParaRPr kumimoji="0" lang="en-US" sz="1200" b="0" i="0" u="none" strike="noStrike" kern="1200" cap="all" spc="0" normalizeH="0" baseline="0" noProof="0" dirty="0">
                  <a:ln>
                    <a:noFill/>
                  </a:ln>
                  <a:solidFill>
                    <a:srgbClr val="036BA7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257790" y="5860210"/>
                <a:ext cx="543769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all" spc="0" normalizeH="0" baseline="0" noProof="0" dirty="0">
                    <a:ln>
                      <a:noFill/>
                    </a:ln>
                    <a:solidFill>
                      <a:srgbClr val="FBAA34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</a:rPr>
                  <a:t>Post</a:t>
                </a:r>
                <a:endParaRPr kumimoji="0" lang="en-US" sz="1200" b="0" i="0" u="none" strike="noStrike" kern="1200" cap="all" spc="0" normalizeH="0" baseline="0" noProof="0" dirty="0">
                  <a:ln>
                    <a:noFill/>
                  </a:ln>
                  <a:solidFill>
                    <a:srgbClr val="FBAA34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8645" y="5249291"/>
              <a:ext cx="333999" cy="44581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8650" y="5227506"/>
              <a:ext cx="333999" cy="445813"/>
            </a:xfrm>
            <a:prstGeom prst="rect">
              <a:avLst/>
            </a:prstGeom>
          </p:spPr>
        </p:pic>
      </p:grpSp>
      <p:sp>
        <p:nvSpPr>
          <p:cNvPr id="16" name="Text Placeholder 2"/>
          <p:cNvSpPr txBox="1">
            <a:spLocks/>
          </p:cNvSpPr>
          <p:nvPr/>
        </p:nvSpPr>
        <p:spPr>
          <a:xfrm>
            <a:off x="6364345" y="3196432"/>
            <a:ext cx="1835959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1400" kern="1200" cap="none" baseline="0">
                <a:solidFill>
                  <a:schemeClr val="accent2"/>
                </a:solidFill>
                <a:latin typeface="Montserrat SemiBold" panose="00000700000000000000" pitchFamily="50" charset="0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Proxima Nova Rg" panose="02000506030000020004" pitchFamily="50" charset="0"/>
              <a:buChar char="-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 dirty="0">
                <a:ln>
                  <a:noFill/>
                </a:ln>
                <a:solidFill>
                  <a:srgbClr val="036BA7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By Question</a:t>
            </a:r>
          </a:p>
        </p:txBody>
      </p:sp>
      <p:sp>
        <p:nvSpPr>
          <p:cNvPr id="17" name="Text Placeholder 2"/>
          <p:cNvSpPr txBox="1">
            <a:spLocks/>
          </p:cNvSpPr>
          <p:nvPr/>
        </p:nvSpPr>
        <p:spPr>
          <a:xfrm>
            <a:off x="9008314" y="3214974"/>
            <a:ext cx="1835959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1400" kern="1200" cap="none" baseline="0">
                <a:solidFill>
                  <a:schemeClr val="accent2"/>
                </a:solidFill>
                <a:latin typeface="Montserrat SemiBold" panose="00000700000000000000" pitchFamily="50" charset="0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Proxima Nova Rg" panose="02000506030000020004" pitchFamily="50" charset="0"/>
              <a:buChar char="-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 dirty="0">
                <a:ln>
                  <a:noFill/>
                </a:ln>
                <a:solidFill>
                  <a:srgbClr val="036BA7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Overall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750143" y="3939001"/>
            <a:ext cx="1337937" cy="323490"/>
            <a:chOff x="6523908" y="4527317"/>
            <a:chExt cx="1337937" cy="32349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3908" y="4527317"/>
              <a:ext cx="242355" cy="323490"/>
            </a:xfrm>
            <a:prstGeom prst="rect">
              <a:avLst/>
            </a:prstGeom>
          </p:spPr>
        </p:pic>
        <p:sp>
          <p:nvSpPr>
            <p:cNvPr id="20" name="Text Placeholder 2"/>
            <p:cNvSpPr txBox="1">
              <a:spLocks/>
            </p:cNvSpPr>
            <p:nvPr/>
          </p:nvSpPr>
          <p:spPr>
            <a:xfrm>
              <a:off x="6906244" y="4596941"/>
              <a:ext cx="955601" cy="1384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1400" kern="1200" cap="none" baseline="0">
                  <a:solidFill>
                    <a:schemeClr val="accent2"/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1pPr>
              <a:lvl2pPr marL="36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FFC000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3pPr>
              <a:lvl4pPr marL="72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Proxima Nova Rg" panose="02000506030000020004" pitchFamily="50" charset="0"/>
                <a:buChar char="-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4pPr>
              <a:lvl5pPr marL="90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all" spc="0" normalizeH="0" baseline="0" noProof="0" dirty="0">
                  <a:ln>
                    <a:noFill/>
                  </a:ln>
                  <a:solidFill>
                    <a:srgbClr val="FBAA34"/>
                  </a:solidFill>
                  <a:effectLst/>
                  <a:uLnTx/>
                  <a:uFillTx/>
                  <a:latin typeface="Montserrat SemiBold" panose="00000700000000000000" pitchFamily="50" charset="0"/>
                  <a:ea typeface="+mn-ea"/>
                  <a:cs typeface="+mn-cs"/>
                </a:rPr>
                <a:t>Improved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766316" y="4333287"/>
            <a:ext cx="1321764" cy="323490"/>
            <a:chOff x="6540081" y="4921603"/>
            <a:chExt cx="1321764" cy="323490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0081" y="4921603"/>
              <a:ext cx="242355" cy="323490"/>
            </a:xfrm>
            <a:prstGeom prst="rect">
              <a:avLst/>
            </a:prstGeom>
          </p:spPr>
        </p:pic>
        <p:sp>
          <p:nvSpPr>
            <p:cNvPr id="23" name="Text Placeholder 2"/>
            <p:cNvSpPr txBox="1">
              <a:spLocks/>
            </p:cNvSpPr>
            <p:nvPr/>
          </p:nvSpPr>
          <p:spPr>
            <a:xfrm>
              <a:off x="6906244" y="5025978"/>
              <a:ext cx="955601" cy="1384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1400" kern="1200" cap="none" baseline="0">
                  <a:solidFill>
                    <a:schemeClr val="accent2"/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1pPr>
              <a:lvl2pPr marL="36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FFC000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3pPr>
              <a:lvl4pPr marL="72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Proxima Nova Rg" panose="02000506030000020004" pitchFamily="50" charset="0"/>
                <a:buChar char="-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4pPr>
              <a:lvl5pPr marL="90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all" spc="0" normalizeH="0" baseline="0" noProof="0" dirty="0">
                  <a:ln>
                    <a:noFill/>
                  </a:ln>
                  <a:solidFill>
                    <a:srgbClr val="036BA7"/>
                  </a:solidFill>
                  <a:effectLst/>
                  <a:uLnTx/>
                  <a:uFillTx/>
                  <a:latin typeface="Montserrat SemiBold" panose="00000700000000000000" pitchFamily="50" charset="0"/>
                  <a:ea typeface="+mn-ea"/>
                  <a:cs typeface="+mn-cs"/>
                </a:rPr>
                <a:t>Reinforced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758229" y="4780370"/>
            <a:ext cx="1329851" cy="363328"/>
            <a:chOff x="6531994" y="5368686"/>
            <a:chExt cx="1329851" cy="36332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1994" y="5368686"/>
              <a:ext cx="242355" cy="323490"/>
            </a:xfrm>
            <a:prstGeom prst="rect">
              <a:avLst/>
            </a:prstGeom>
          </p:spPr>
        </p:pic>
        <p:sp>
          <p:nvSpPr>
            <p:cNvPr id="26" name="Text Placeholder 2"/>
            <p:cNvSpPr txBox="1">
              <a:spLocks/>
            </p:cNvSpPr>
            <p:nvPr/>
          </p:nvSpPr>
          <p:spPr>
            <a:xfrm>
              <a:off x="6906244" y="5455015"/>
              <a:ext cx="955601" cy="2769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FontTx/>
                <a:buNone/>
                <a:defRPr sz="1400" kern="1200" cap="none" baseline="0">
                  <a:solidFill>
                    <a:schemeClr val="accent2"/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1pPr>
              <a:lvl2pPr marL="36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FFC000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3pPr>
              <a:lvl4pPr marL="72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Proxima Nova Rg" panose="02000506030000020004" pitchFamily="50" charset="0"/>
                <a:buChar char="-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4pPr>
              <a:lvl5pPr marL="900000" indent="-18000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bg2">
                      <a:lumMod val="50000"/>
                    </a:schemeClr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all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Montserrat SemiBold" panose="00000700000000000000" pitchFamily="50" charset="0"/>
                  <a:ea typeface="+mn-ea"/>
                  <a:cs typeface="+mn-cs"/>
                </a:rPr>
                <a:t>Need Education</a:t>
              </a:r>
            </a:p>
          </p:txBody>
        </p:sp>
      </p:grpSp>
      <p:sp>
        <p:nvSpPr>
          <p:cNvPr id="27" name="Text Placeholder 2"/>
          <p:cNvSpPr txBox="1">
            <a:spLocks/>
          </p:cNvSpPr>
          <p:nvPr/>
        </p:nvSpPr>
        <p:spPr>
          <a:xfrm>
            <a:off x="7996670" y="3695611"/>
            <a:ext cx="59327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1400" kern="1200" cap="none" baseline="0">
                <a:solidFill>
                  <a:schemeClr val="accent2"/>
                </a:solidFill>
                <a:latin typeface="Montserrat SemiBold" panose="00000700000000000000" pitchFamily="50" charset="0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Proxima Nova Rg" panose="02000506030000020004" pitchFamily="50" charset="0"/>
              <a:buChar char="-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pre</a:t>
            </a: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8629999" y="3695611"/>
            <a:ext cx="59327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 sz="1400" kern="1200" cap="none" baseline="0">
                <a:solidFill>
                  <a:schemeClr val="accent2"/>
                </a:solidFill>
                <a:latin typeface="Montserrat SemiBold" panose="00000700000000000000" pitchFamily="50" charset="0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Proxima Nova Rg" panose="02000506030000020004" pitchFamily="50" charset="0"/>
              <a:buChar char="-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post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8193177" y="4358660"/>
            <a:ext cx="1019681" cy="276999"/>
            <a:chOff x="7966942" y="4946976"/>
            <a:chExt cx="1019681" cy="276999"/>
          </a:xfrm>
        </p:grpSpPr>
        <p:sp>
          <p:nvSpPr>
            <p:cNvPr id="30" name="TextBox 29"/>
            <p:cNvSpPr txBox="1"/>
            <p:nvPr/>
          </p:nvSpPr>
          <p:spPr>
            <a:xfrm>
              <a:off x="7966942" y="4946976"/>
              <a:ext cx="39080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36BA7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  <a:sym typeface="Wingdings" panose="05000000000000000000" pitchFamily="2" charset="2"/>
                </a:rPr>
                <a:t>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36BA7"/>
                </a:solidFill>
                <a:effectLst/>
                <a:uLnTx/>
                <a:uFillTx/>
                <a:latin typeface="Proxima Nova Rg"/>
                <a:ea typeface="+mn-ea"/>
                <a:cs typeface="+mn-c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595816" y="4946976"/>
              <a:ext cx="39080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36BA7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  <a:sym typeface="Wingdings" panose="05000000000000000000" pitchFamily="2" charset="2"/>
                </a:rPr>
                <a:t>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36BA7"/>
                </a:solidFill>
                <a:effectLst/>
                <a:uLnTx/>
                <a:uFillTx/>
                <a:latin typeface="Proxima Nova Rg"/>
                <a:ea typeface="+mn-ea"/>
                <a:cs typeface="+mn-cs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088080" y="4754551"/>
            <a:ext cx="1137600" cy="293436"/>
            <a:chOff x="7861845" y="5342867"/>
            <a:chExt cx="1137600" cy="293436"/>
          </a:xfrm>
        </p:grpSpPr>
        <p:sp>
          <p:nvSpPr>
            <p:cNvPr id="33" name="TextBox 32"/>
            <p:cNvSpPr txBox="1"/>
            <p:nvPr/>
          </p:nvSpPr>
          <p:spPr>
            <a:xfrm>
              <a:off x="8057248" y="5342867"/>
              <a:ext cx="39080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  <a:sym typeface="Wingdings" panose="05000000000000000000" pitchFamily="2" charset="2"/>
                </a:rPr>
                <a:t>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roxima Nova Rg"/>
                <a:ea typeface="+mn-ea"/>
                <a:cs typeface="+mn-cs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7861845" y="5342867"/>
              <a:ext cx="1137600" cy="293436"/>
              <a:chOff x="7861845" y="5342867"/>
              <a:chExt cx="1137600" cy="293436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7861845" y="5359304"/>
                <a:ext cx="39080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D6E71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  <a:sym typeface="Wingdings" panose="05000000000000000000" pitchFamily="2" charset="2"/>
                  </a:rPr>
                  <a:t>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8608638" y="5342867"/>
                <a:ext cx="39080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D6E71"/>
                    </a:solidFill>
                    <a:effectLst/>
                    <a:uLnTx/>
                    <a:uFillTx/>
                    <a:latin typeface="Proxima Nova Rg"/>
                    <a:ea typeface="+mn-ea"/>
                    <a:cs typeface="+mn-cs"/>
                    <a:sym typeface="Wingdings" panose="05000000000000000000" pitchFamily="2" charset="2"/>
                  </a:rPr>
                  <a:t>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8153929" y="3943810"/>
            <a:ext cx="1058929" cy="289164"/>
            <a:chOff x="7927694" y="4532126"/>
            <a:chExt cx="1058929" cy="289164"/>
          </a:xfrm>
        </p:grpSpPr>
        <p:sp>
          <p:nvSpPr>
            <p:cNvPr id="38" name="TextBox 37"/>
            <p:cNvSpPr txBox="1"/>
            <p:nvPr/>
          </p:nvSpPr>
          <p:spPr>
            <a:xfrm>
              <a:off x="8595816" y="4544291"/>
              <a:ext cx="39080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BAA34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  <a:sym typeface="Wingdings" panose="05000000000000000000" pitchFamily="2" charset="2"/>
                </a:rPr>
                <a:t>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BAA34"/>
                </a:solidFill>
                <a:effectLst/>
                <a:uLnTx/>
                <a:uFillTx/>
                <a:latin typeface="Proxima Nova Rg"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927694" y="4532126"/>
              <a:ext cx="39080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BAA34"/>
                  </a:solidFill>
                  <a:effectLst/>
                  <a:uLnTx/>
                  <a:uFillTx/>
                  <a:latin typeface="Proxima Nova Rg"/>
                  <a:ea typeface="+mn-ea"/>
                  <a:cs typeface="+mn-cs"/>
                  <a:sym typeface="Wingdings" panose="05000000000000000000" pitchFamily="2" charset="2"/>
                </a:rPr>
                <a:t>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BAA34"/>
                </a:solidFill>
                <a:effectLst/>
                <a:uLnTx/>
                <a:uFillTx/>
                <a:latin typeface="Proxima Nova Rg"/>
                <a:ea typeface="+mn-ea"/>
                <a:cs typeface="+mn-cs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9600375" y="3923403"/>
            <a:ext cx="239523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FBAA34"/>
                </a:solidFill>
                <a:effectLst/>
                <a:uLnTx/>
                <a:uFillTx/>
                <a:latin typeface="Proxima Nova Rg"/>
                <a:ea typeface="+mn-ea"/>
                <a:cs typeface="+mn-cs"/>
              </a:rPr>
              <a:t>answers at least one more question correctly at post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BAA34"/>
              </a:solidFill>
              <a:effectLst/>
              <a:uLnTx/>
              <a:uFillTx/>
              <a:latin typeface="Proxima Nova Rg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600375" y="4328339"/>
            <a:ext cx="239523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36BA7"/>
                </a:solidFill>
                <a:effectLst/>
                <a:uLnTx/>
                <a:uFillTx/>
                <a:latin typeface="Proxima Nova Rg"/>
                <a:ea typeface="+mn-ea"/>
                <a:cs typeface="+mn-cs"/>
              </a:rPr>
              <a:t>answers the same number of questions correctly pre/post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36BA7"/>
              </a:solidFill>
              <a:effectLst/>
              <a:uLnTx/>
              <a:uFillTx/>
              <a:latin typeface="Proxima Nova Rg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600375" y="4733275"/>
            <a:ext cx="239523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roxima Nova Rg"/>
                <a:ea typeface="+mn-ea"/>
                <a:cs typeface="+mn-cs"/>
              </a:rPr>
              <a:t>answers no questions correctly at post or fewer than at pre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6D6E71"/>
              </a:solidFill>
              <a:effectLst/>
              <a:uLnTx/>
              <a:uFillTx/>
              <a:latin typeface="Proxima Nova Rg"/>
              <a:ea typeface="+mn-ea"/>
              <a:cs typeface="+mn-cs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6520596" y="3387628"/>
            <a:ext cx="0" cy="180500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9327804" y="3406428"/>
            <a:ext cx="0" cy="180500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807675" y="1966096"/>
            <a:ext cx="75809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Proxima Nova Rg" panose="02000506030000020004" charset="0"/>
              </a:rPr>
              <a:t>Greater statistical </a:t>
            </a:r>
            <a:r>
              <a:rPr lang="en-US" sz="2000" b="1" dirty="0">
                <a:latin typeface="Proxima Nova Rg" panose="02000506030000020004" charset="0"/>
              </a:rPr>
              <a:t>precision and</a:t>
            </a:r>
            <a:r>
              <a:rPr lang="en-US" sz="2000" dirty="0">
                <a:latin typeface="Proxima Nova Rg" panose="02000506030000020004" charset="0"/>
              </a:rPr>
              <a:t> </a:t>
            </a:r>
            <a:r>
              <a:rPr lang="en-US" sz="2000" b="1" dirty="0">
                <a:latin typeface="Proxima Nova Rg" panose="02000506030000020004" charset="0"/>
              </a:rPr>
              <a:t>reduced</a:t>
            </a:r>
            <a:r>
              <a:rPr lang="en-US" sz="2000" dirty="0">
                <a:latin typeface="Proxima Nova Rg" panose="02000506030000020004" charset="0"/>
              </a:rPr>
              <a:t> </a:t>
            </a:r>
            <a:r>
              <a:rPr lang="en-US" sz="2000" b="1" dirty="0">
                <a:latin typeface="Proxima Nova Rg" panose="02000506030000020004" charset="0"/>
              </a:rPr>
              <a:t>measurement</a:t>
            </a:r>
            <a:r>
              <a:rPr lang="en-US" sz="2000" dirty="0">
                <a:latin typeface="Proxima Nova Rg" panose="02000506030000020004" charset="0"/>
              </a:rPr>
              <a:t> </a:t>
            </a:r>
            <a:r>
              <a:rPr lang="en-US" sz="2000" b="1" dirty="0">
                <a:latin typeface="Proxima Nova Rg" panose="02000506030000020004" charset="0"/>
              </a:rPr>
              <a:t>error </a:t>
            </a:r>
            <a:r>
              <a:rPr lang="en-US" dirty="0">
                <a:latin typeface="Proxima Nova Rg" panose="02000506030000020004" charset="0"/>
              </a:rPr>
              <a:t>(paired samples t-test or </a:t>
            </a:r>
            <a:r>
              <a:rPr lang="en-US" dirty="0" err="1">
                <a:latin typeface="Proxima Nova Rg" panose="02000506030000020004" charset="0"/>
              </a:rPr>
              <a:t>McNemar’s</a:t>
            </a:r>
            <a:r>
              <a:rPr lang="en-US" dirty="0">
                <a:latin typeface="Proxima Nova Rg" panose="02000506030000020004" charset="0"/>
              </a:rPr>
              <a:t> instead of independent samples or chi-square)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07675" y="5941463"/>
            <a:ext cx="85371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Proxima Nova Rg" panose="02000506030000020004" charset="0"/>
              </a:rPr>
              <a:t>Known sample bias (those who are more likely to complete all questions)</a:t>
            </a:r>
          </a:p>
        </p:txBody>
      </p:sp>
    </p:spTree>
    <p:extLst>
      <p:ext uri="{BB962C8B-B14F-4D97-AF65-F5344CB8AC3E}">
        <p14:creationId xmlns:p14="http://schemas.microsoft.com/office/powerpoint/2010/main" val="386984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3" grpId="0" build="p"/>
      <p:bldP spid="16" grpId="0"/>
      <p:bldP spid="17" grpId="0"/>
      <p:bldP spid="27" grpId="0"/>
      <p:bldP spid="28" grpId="0"/>
      <p:bldP spid="40" grpId="0"/>
      <p:bldP spid="41" grpId="0"/>
      <p:bldP spid="42" grpId="0"/>
      <p:bldP spid="46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is in the Pudding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1009650" y="2857500"/>
          <a:ext cx="4105910" cy="2400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43825" y="1934170"/>
            <a:ext cx="2468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 who answered at least one more question correctly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3810" y="3336726"/>
            <a:ext cx="27089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36BA7"/>
                </a:solidFill>
                <a:latin typeface="Proxima Nova Rg" panose="02000506030000020004" charset="0"/>
              </a:rPr>
              <a:t>23% improved their knowledge and competence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165" y="1934170"/>
            <a:ext cx="2468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 responses correct pre/post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52336" y="5113871"/>
            <a:ext cx="4759960" cy="830997"/>
          </a:xfrm>
          <a:prstGeom prst="rect">
            <a:avLst/>
          </a:prstGeom>
          <a:solidFill>
            <a:srgbClr val="036BA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roxima Nova Rg" panose="02000506030000020004" charset="0"/>
              </a:rPr>
              <a:t>Potentially a better story with paired statistics</a:t>
            </a:r>
          </a:p>
        </p:txBody>
      </p:sp>
    </p:spTree>
    <p:extLst>
      <p:ext uri="{BB962C8B-B14F-4D97-AF65-F5344CB8AC3E}">
        <p14:creationId xmlns:p14="http://schemas.microsoft.com/office/powerpoint/2010/main" val="183299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P spid="10" grpId="0"/>
      <p:bldP spid="11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830" y="2703798"/>
            <a:ext cx="4323190" cy="288212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983064" y="2075545"/>
            <a:ext cx="4466374" cy="758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400" b="1" dirty="0">
                <a:latin typeface="Arial Narrow" panose="020B0606020202030204" pitchFamily="34" charset="0"/>
                <a:ea typeface="MS Gothic" panose="020B0609070205080204" pitchFamily="49" charset="-128"/>
              </a:rPr>
              <a:t>Effect</a:t>
            </a:r>
            <a:r>
              <a:rPr lang="en-US" sz="4400" dirty="0">
                <a:latin typeface="Arial Narrow" panose="020B0606020202030204" pitchFamily="34" charset="0"/>
                <a:ea typeface="MS Gothic" panose="020B0609070205080204" pitchFamily="49" charset="-128"/>
              </a:rPr>
              <a:t> or </a:t>
            </a:r>
            <a:r>
              <a:rPr lang="en-US" sz="4400" i="1" dirty="0">
                <a:latin typeface="Arial Narrow" panose="020B0606020202030204" pitchFamily="34" charset="0"/>
                <a:ea typeface="MS Gothic" panose="020B0609070205080204" pitchFamily="49" charset="-128"/>
              </a:rPr>
              <a:t>Affect</a:t>
            </a:r>
            <a:r>
              <a:rPr lang="en-US" sz="4400" dirty="0">
                <a:latin typeface="Arial Narrow" panose="020B0606020202030204" pitchFamily="34" charset="0"/>
                <a:ea typeface="MS Gothic" panose="020B0609070205080204" pitchFamily="49" charset="-128"/>
              </a:rPr>
              <a:t>?</a:t>
            </a:r>
          </a:p>
          <a:p>
            <a:endParaRPr lang="en-US" sz="4400" dirty="0">
              <a:latin typeface="Arial Narrow" panose="020B0606020202030204" pitchFamily="34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598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28432" y="0"/>
            <a:ext cx="416356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 quantify the effect across all your outcome questions into a single metric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You can use this number to compare the effectiveness across activities, formats, or topic areas…even published literature!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I sound technical, but am super-easy to calculate</a:t>
            </a:r>
          </a:p>
        </p:txBody>
      </p:sp>
      <p:grpSp>
        <p:nvGrpSpPr>
          <p:cNvPr id="8" name="Group 7"/>
          <p:cNvGrpSpPr/>
          <p:nvPr/>
        </p:nvGrpSpPr>
        <p:grpSpPr>
          <a:xfrm rot="945898">
            <a:off x="5072235" y="5665551"/>
            <a:ext cx="1527446" cy="834113"/>
            <a:chOff x="3844968" y="2511889"/>
            <a:chExt cx="4698150" cy="3083162"/>
          </a:xfrm>
        </p:grpSpPr>
        <p:pic>
          <p:nvPicPr>
            <p:cNvPr id="6" name="Picture 5" descr="What’s In A Name? | internetmonk.com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4968" y="2511889"/>
              <a:ext cx="4698150" cy="308316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509729" y="3838126"/>
              <a:ext cx="3368633" cy="1251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Script MT Bold" panose="03040602040607080904" pitchFamily="66" charset="0"/>
                </a:rPr>
                <a:t>Effect Size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9514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29" t="31636" r="3743"/>
          <a:stretch/>
        </p:blipFill>
        <p:spPr>
          <a:xfrm>
            <a:off x="5517981" y="894150"/>
            <a:ext cx="1573473" cy="2496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98355">
            <a:off x="292219" y="933366"/>
            <a:ext cx="2480697" cy="139539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814667" y="2370189"/>
            <a:ext cx="384048" cy="741968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Free vector graphic: Cauldron, Pot, Fire, Heat, Cooking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02" y="3200478"/>
            <a:ext cx="2567867" cy="2090404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3776565" y="3177121"/>
            <a:ext cx="164591" cy="19367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264652" y="2647656"/>
            <a:ext cx="301541" cy="299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671263" y="2879911"/>
            <a:ext cx="164591" cy="19367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338877" y="2186466"/>
            <a:ext cx="389724" cy="35765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416275" y="3140376"/>
            <a:ext cx="195703" cy="22547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917840" y="2578874"/>
            <a:ext cx="457200" cy="42792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080638" y="3006802"/>
            <a:ext cx="164591" cy="19367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087097" y="3358194"/>
            <a:ext cx="164591" cy="19367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548786" y="1297390"/>
            <a:ext cx="1081620" cy="84491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Mean</a:t>
            </a:r>
          </a:p>
        </p:txBody>
      </p:sp>
      <p:sp>
        <p:nvSpPr>
          <p:cNvPr id="27" name="Oval 26"/>
          <p:cNvSpPr/>
          <p:nvPr/>
        </p:nvSpPr>
        <p:spPr>
          <a:xfrm>
            <a:off x="4328424" y="2034995"/>
            <a:ext cx="1674903" cy="84491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Standard deviation</a:t>
            </a:r>
          </a:p>
        </p:txBody>
      </p:sp>
      <p:pic>
        <p:nvPicPr>
          <p:cNvPr id="29" name="Picture 28" descr="Factory Machine Assembly Line · Free vector graphic on Pixabay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60" y="1051077"/>
            <a:ext cx="3911450" cy="195572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719437" y="2365294"/>
            <a:ext cx="12895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Gadugi" panose="020B0502040204020203" pitchFamily="34" charset="0"/>
              </a:rPr>
              <a:t>effectometer2000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222992" y="1362456"/>
            <a:ext cx="530352" cy="448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d</a:t>
            </a:r>
          </a:p>
        </p:txBody>
      </p:sp>
      <p:sp>
        <p:nvSpPr>
          <p:cNvPr id="34" name="Rectangle 33"/>
          <p:cNvSpPr/>
          <p:nvPr/>
        </p:nvSpPr>
        <p:spPr>
          <a:xfrm rot="1132270">
            <a:off x="11134344" y="1436183"/>
            <a:ext cx="530352" cy="448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d</a:t>
            </a:r>
          </a:p>
        </p:txBody>
      </p:sp>
      <p:sp>
        <p:nvSpPr>
          <p:cNvPr id="35" name="Oval 34"/>
          <p:cNvSpPr/>
          <p:nvPr/>
        </p:nvSpPr>
        <p:spPr>
          <a:xfrm>
            <a:off x="7676914" y="1297390"/>
            <a:ext cx="740361" cy="51312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 σ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7" name="Picture 36" descr="File:Cartoon Delivery Truck And Workers.svg - Wikimedia ..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473" y="3618678"/>
            <a:ext cx="3101527" cy="2389145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>
            <a:off x="11530879" y="2117420"/>
            <a:ext cx="56837" cy="1896796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 descr="Your First Speech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934" y="3913313"/>
            <a:ext cx="3398873" cy="2563757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5233806" y="4410806"/>
            <a:ext cx="947086" cy="435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d</a:t>
            </a:r>
            <a:r>
              <a:rPr lang="en-US" dirty="0">
                <a:solidFill>
                  <a:schemeClr val="tx1"/>
                </a:solidFill>
              </a:rPr>
              <a:t> =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.83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8417275" y="5195192"/>
            <a:ext cx="785824" cy="2396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6903412" y="4410806"/>
            <a:ext cx="947086" cy="435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CME works!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492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560" y="207021"/>
            <a:ext cx="8308554" cy="993459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 effect: single activity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9020175" y="1116116"/>
            <a:ext cx="533400" cy="51053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7653" name="TextBox 21"/>
          <p:cNvSpPr txBox="1">
            <a:spLocks noChangeArrowheads="1"/>
          </p:cNvSpPr>
          <p:nvPr/>
        </p:nvSpPr>
        <p:spPr bwMode="auto">
          <a:xfrm>
            <a:off x="9020175" y="766355"/>
            <a:ext cx="533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1.0</a:t>
            </a:r>
          </a:p>
        </p:txBody>
      </p:sp>
      <p:sp>
        <p:nvSpPr>
          <p:cNvPr id="27654" name="TextBox 22"/>
          <p:cNvSpPr txBox="1">
            <a:spLocks noChangeArrowheads="1"/>
          </p:cNvSpPr>
          <p:nvPr/>
        </p:nvSpPr>
        <p:spPr bwMode="auto">
          <a:xfrm>
            <a:off x="9020175" y="6221517"/>
            <a:ext cx="533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/>
              <a:t>0</a:t>
            </a:r>
          </a:p>
        </p:txBody>
      </p:sp>
      <p:cxnSp>
        <p:nvCxnSpPr>
          <p:cNvPr id="27655" name="Straight Arrow Connector 25"/>
          <p:cNvCxnSpPr>
            <a:cxnSpLocks noChangeShapeType="1"/>
          </p:cNvCxnSpPr>
          <p:nvPr/>
        </p:nvCxnSpPr>
        <p:spPr bwMode="auto">
          <a:xfrm>
            <a:off x="8372475" y="1933497"/>
            <a:ext cx="647700" cy="7937"/>
          </a:xfrm>
          <a:prstGeom prst="straightConnector1">
            <a:avLst/>
          </a:prstGeom>
          <a:noFill/>
          <a:ln w="31750" algn="ctr">
            <a:solidFill>
              <a:schemeClr val="tx1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6467476" y="1712834"/>
            <a:ext cx="19050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US" sz="11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Internet-based CME,             pre vs. post, Cohen’s </a:t>
            </a:r>
            <a:r>
              <a:rPr lang="en-US" sz="1100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</a:t>
            </a:r>
            <a:r>
              <a:rPr lang="en-US" sz="11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= .83</a:t>
            </a:r>
          </a:p>
        </p:txBody>
      </p:sp>
      <p:sp>
        <p:nvSpPr>
          <p:cNvPr id="27658" name="Right Brace 19"/>
          <p:cNvSpPr>
            <a:spLocks/>
          </p:cNvSpPr>
          <p:nvPr/>
        </p:nvSpPr>
        <p:spPr bwMode="auto">
          <a:xfrm>
            <a:off x="9629775" y="2234667"/>
            <a:ext cx="457200" cy="1722919"/>
          </a:xfrm>
          <a:prstGeom prst="rightBrace">
            <a:avLst>
              <a:gd name="adj1" fmla="val 0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1" name="Rectangle 20"/>
          <p:cNvSpPr/>
          <p:nvPr/>
        </p:nvSpPr>
        <p:spPr bwMode="auto">
          <a:xfrm>
            <a:off x="9020175" y="2246228"/>
            <a:ext cx="533400" cy="1711359"/>
          </a:xfrm>
          <a:prstGeom prst="rect">
            <a:avLst/>
          </a:prstGeom>
          <a:solidFill>
            <a:schemeClr val="accent6">
              <a:lumMod val="25000"/>
              <a:lumOff val="75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  <p:sp>
        <p:nvSpPr>
          <p:cNvPr id="27660" name="TextBox 21"/>
          <p:cNvSpPr txBox="1">
            <a:spLocks noChangeArrowheads="1"/>
          </p:cNvSpPr>
          <p:nvPr/>
        </p:nvSpPr>
        <p:spPr bwMode="auto">
          <a:xfrm>
            <a:off x="10086976" y="2942237"/>
            <a:ext cx="19275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alibri" panose="020F0502020204030204" pitchFamily="34" charset="0"/>
              </a:rPr>
              <a:t>Expected range: .46 - .74</a:t>
            </a:r>
          </a:p>
        </p:txBody>
      </p:sp>
      <p:cxnSp>
        <p:nvCxnSpPr>
          <p:cNvPr id="27661" name="Straight Connector 24"/>
          <p:cNvCxnSpPr>
            <a:cxnSpLocks noChangeShapeType="1"/>
          </p:cNvCxnSpPr>
          <p:nvPr/>
        </p:nvCxnSpPr>
        <p:spPr bwMode="auto">
          <a:xfrm flipH="1">
            <a:off x="9020175" y="5193077"/>
            <a:ext cx="1295400" cy="0"/>
          </a:xfrm>
          <a:prstGeom prst="line">
            <a:avLst/>
          </a:prstGeom>
          <a:noFill/>
          <a:ln w="317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3" name="TextBox 21"/>
          <p:cNvSpPr txBox="1">
            <a:spLocks noChangeArrowheads="1"/>
          </p:cNvSpPr>
          <p:nvPr/>
        </p:nvSpPr>
        <p:spPr bwMode="auto">
          <a:xfrm>
            <a:off x="10315575" y="5008412"/>
            <a:ext cx="1403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Small effect</a:t>
            </a:r>
            <a:r>
              <a:rPr lang="en-US" altLang="en-US" sz="1600" baseline="30000" dirty="0"/>
              <a:t>2</a:t>
            </a:r>
          </a:p>
        </p:txBody>
      </p:sp>
      <p:cxnSp>
        <p:nvCxnSpPr>
          <p:cNvPr id="16" name="Straight Connector 24"/>
          <p:cNvCxnSpPr>
            <a:cxnSpLocks noChangeShapeType="1"/>
          </p:cNvCxnSpPr>
          <p:nvPr/>
        </p:nvCxnSpPr>
        <p:spPr bwMode="auto">
          <a:xfrm flipH="1">
            <a:off x="9041723" y="2050001"/>
            <a:ext cx="1295400" cy="0"/>
          </a:xfrm>
          <a:prstGeom prst="line">
            <a:avLst/>
          </a:prstGeom>
          <a:noFill/>
          <a:ln w="317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21"/>
          <p:cNvSpPr txBox="1">
            <a:spLocks noChangeArrowheads="1"/>
          </p:cNvSpPr>
          <p:nvPr/>
        </p:nvSpPr>
        <p:spPr bwMode="auto">
          <a:xfrm>
            <a:off x="10337123" y="1865336"/>
            <a:ext cx="1403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Large effect</a:t>
            </a:r>
            <a:r>
              <a:rPr lang="en-US" altLang="en-US" sz="1600" baseline="30000" dirty="0"/>
              <a:t>2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381560" y="1503608"/>
            <a:ext cx="6009716" cy="4604995"/>
          </a:xfrm>
        </p:spPr>
        <p:txBody>
          <a:bodyPr>
            <a:noAutofit/>
          </a:bodyPr>
          <a:lstStyle/>
          <a:p>
            <a:r>
              <a:rPr lang="en-US" altLang="en-US" sz="1800" dirty="0"/>
              <a:t>Standardized measure of the magnitude of educational effect (Cohen’s </a:t>
            </a:r>
            <a:r>
              <a:rPr lang="en-US" altLang="en-US" sz="1800" i="1" dirty="0"/>
              <a:t>d</a:t>
            </a:r>
            <a:r>
              <a:rPr lang="en-US" altLang="en-US" sz="1800" dirty="0"/>
              <a:t>)</a:t>
            </a:r>
            <a:r>
              <a:rPr lang="en-US" altLang="en-US" sz="1800" baseline="30000" dirty="0"/>
              <a:t>1</a:t>
            </a:r>
          </a:p>
          <a:p>
            <a:pPr>
              <a:buFontTx/>
              <a:buNone/>
            </a:pPr>
            <a:endParaRPr lang="en-US" altLang="en-US" sz="1067" dirty="0"/>
          </a:p>
          <a:p>
            <a:r>
              <a:rPr lang="en-US" altLang="en-US" sz="1800" dirty="0"/>
              <a:t>Permits comparisons of effect across similar educational activities (</a:t>
            </a:r>
            <a:r>
              <a:rPr lang="en-US" altLang="en-US" sz="1800" dirty="0" err="1"/>
              <a:t>ie</a:t>
            </a:r>
            <a:r>
              <a:rPr lang="en-US" altLang="en-US" sz="1800" dirty="0"/>
              <a:t>, benchmarking)</a:t>
            </a:r>
          </a:p>
          <a:p>
            <a:endParaRPr lang="en-US" altLang="en-US" sz="1067" dirty="0"/>
          </a:p>
          <a:p>
            <a:r>
              <a:rPr lang="en-US" altLang="en-US" sz="1800" dirty="0"/>
              <a:t>Typical range between 0 (no effect) and 0.8 (large effect)</a:t>
            </a:r>
            <a:r>
              <a:rPr lang="en-US" altLang="en-US" sz="1800" baseline="30000" dirty="0"/>
              <a:t>2</a:t>
            </a:r>
          </a:p>
          <a:p>
            <a:endParaRPr lang="en-US" altLang="en-US" sz="1067" baseline="30000" dirty="0"/>
          </a:p>
          <a:p>
            <a:r>
              <a:rPr lang="en-US" altLang="en-US" sz="1800" dirty="0"/>
              <a:t>Compared to Internet-based CME over previous three years (inclusive of 65 activities), expected range = .46 - .74</a:t>
            </a:r>
          </a:p>
          <a:p>
            <a:endParaRPr lang="en-US" altLang="en-US" sz="1067" dirty="0"/>
          </a:p>
          <a:p>
            <a:r>
              <a:rPr lang="en-US" altLang="en-US" sz="1800" dirty="0"/>
              <a:t>Data indicates this activity exceeded benchmark and was above expected range for Internet-based CME</a:t>
            </a:r>
          </a:p>
        </p:txBody>
      </p:sp>
      <p:sp>
        <p:nvSpPr>
          <p:cNvPr id="20" name="TextBox 39"/>
          <p:cNvSpPr txBox="1">
            <a:spLocks noChangeArrowheads="1"/>
          </p:cNvSpPr>
          <p:nvPr/>
        </p:nvSpPr>
        <p:spPr bwMode="auto">
          <a:xfrm>
            <a:off x="219207" y="6265386"/>
            <a:ext cx="80865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AutoNum type="arabicPeriod"/>
            </a:pPr>
            <a:r>
              <a:rPr lang="es-ES" altLang="en-US" sz="1000" dirty="0"/>
              <a:t>Olivieri J, Harris D, Dietze D, </a:t>
            </a:r>
            <a:r>
              <a:rPr lang="es-ES" altLang="en-US" sz="1000" dirty="0" err="1"/>
              <a:t>Viercek</a:t>
            </a:r>
            <a:r>
              <a:rPr lang="es-ES" altLang="en-US" sz="1000" dirty="0"/>
              <a:t> C. </a:t>
            </a:r>
            <a:r>
              <a:rPr lang="en-US" altLang="en-US" sz="1000" dirty="0"/>
              <a:t>A Call for Calculating Effect Size in CME Outcome Measurement. </a:t>
            </a:r>
            <a:r>
              <a:rPr lang="en-US" altLang="en-US" sz="1000" i="1" dirty="0"/>
              <a:t>CE Measure</a:t>
            </a:r>
            <a:r>
              <a:rPr lang="en-US" altLang="en-US" sz="1000" dirty="0"/>
              <a:t> 2012;6:22-25.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sz="1000" dirty="0"/>
              <a:t>Cohen J. (1988) Statistical power analysis for behavioral sciences (2</a:t>
            </a:r>
            <a:r>
              <a:rPr lang="en-US" altLang="en-US" sz="1000" baseline="30000" dirty="0"/>
              <a:t>nd</a:t>
            </a:r>
            <a:r>
              <a:rPr lang="en-US" altLang="en-US" sz="1000" dirty="0"/>
              <a:t> </a:t>
            </a:r>
            <a:r>
              <a:rPr lang="en-US" altLang="en-US" sz="1000" dirty="0" err="1"/>
              <a:t>ed</a:t>
            </a:r>
            <a:r>
              <a:rPr lang="en-US" altLang="en-US" sz="1000" dirty="0"/>
              <a:t>). Hillsdale, NJ: Lawrence </a:t>
            </a:r>
            <a:r>
              <a:rPr lang="en-US" altLang="en-US" sz="1000" dirty="0" err="1"/>
              <a:t>Earbaum</a:t>
            </a:r>
            <a:r>
              <a:rPr lang="en-US" altLang="en-US" sz="1000" dirty="0"/>
              <a:t> Associates.</a:t>
            </a:r>
          </a:p>
        </p:txBody>
      </p:sp>
    </p:spTree>
    <p:extLst>
      <p:ext uri="{BB962C8B-B14F-4D97-AF65-F5344CB8AC3E}">
        <p14:creationId xmlns:p14="http://schemas.microsoft.com/office/powerpoint/2010/main" val="766158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9"/>
          <p:cNvSpPr txBox="1">
            <a:spLocks noChangeArrowheads="1"/>
          </p:cNvSpPr>
          <p:nvPr/>
        </p:nvSpPr>
        <p:spPr bwMode="auto">
          <a:xfrm>
            <a:off x="390862" y="6020083"/>
            <a:ext cx="94710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228600" indent="-228600">
              <a:spcBef>
                <a:spcPct val="0"/>
              </a:spcBef>
              <a:buFontTx/>
              <a:buAutoNum type="arabicPeriod"/>
              <a:defRPr sz="1000">
                <a:solidFill>
                  <a:srgbClr val="FF0000"/>
                </a:solidFill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 dirty="0">
                <a:solidFill>
                  <a:schemeClr val="tx1"/>
                </a:solidFill>
              </a:rPr>
              <a:t>Cohen J. (1988) Statistical power analysis for behavioral sciences (2nd </a:t>
            </a:r>
            <a:r>
              <a:rPr lang="en-US" altLang="en-US" sz="1200" dirty="0" err="1">
                <a:solidFill>
                  <a:schemeClr val="tx1"/>
                </a:solidFill>
              </a:rPr>
              <a:t>ed</a:t>
            </a:r>
            <a:r>
              <a:rPr lang="en-US" altLang="en-US" sz="1200" dirty="0">
                <a:solidFill>
                  <a:schemeClr val="tx1"/>
                </a:solidFill>
              </a:rPr>
              <a:t>). Hillsdale, NJ: Lawrence </a:t>
            </a:r>
            <a:r>
              <a:rPr lang="en-US" altLang="en-US" sz="1200" dirty="0" err="1">
                <a:solidFill>
                  <a:schemeClr val="tx1"/>
                </a:solidFill>
              </a:rPr>
              <a:t>Earbaum</a:t>
            </a:r>
            <a:r>
              <a:rPr lang="en-US" altLang="en-US" sz="1200" dirty="0">
                <a:solidFill>
                  <a:schemeClr val="tx1"/>
                </a:solidFill>
              </a:rPr>
              <a:t> Associates.</a:t>
            </a:r>
          </a:p>
          <a:p>
            <a:r>
              <a:rPr lang="en-US" altLang="en-US" sz="1200" dirty="0" err="1">
                <a:solidFill>
                  <a:schemeClr val="tx1"/>
                </a:solidFill>
              </a:rPr>
              <a:t>Mansouri</a:t>
            </a:r>
            <a:r>
              <a:rPr lang="en-US" altLang="en-US" sz="1200" dirty="0">
                <a:solidFill>
                  <a:schemeClr val="tx1"/>
                </a:solidFill>
              </a:rPr>
              <a:t> M, </a:t>
            </a:r>
            <a:r>
              <a:rPr lang="en-US" altLang="en-US" sz="1200" dirty="0" err="1">
                <a:solidFill>
                  <a:schemeClr val="tx1"/>
                </a:solidFill>
              </a:rPr>
              <a:t>Lockyear</a:t>
            </a:r>
            <a:r>
              <a:rPr lang="en-US" altLang="en-US" sz="1200" dirty="0">
                <a:solidFill>
                  <a:schemeClr val="tx1"/>
                </a:solidFill>
              </a:rPr>
              <a:t> J. A meta-analysis of continuing medical education effectiveness. </a:t>
            </a:r>
            <a:r>
              <a:rPr lang="en-US" altLang="en-US" sz="1200" i="1" dirty="0">
                <a:solidFill>
                  <a:schemeClr val="tx1"/>
                </a:solidFill>
              </a:rPr>
              <a:t>JCEHP</a:t>
            </a:r>
            <a:r>
              <a:rPr lang="en-US" altLang="en-US" sz="1200" dirty="0">
                <a:solidFill>
                  <a:schemeClr val="tx1"/>
                </a:solidFill>
              </a:rPr>
              <a:t> 2007;27;6-15. </a:t>
            </a:r>
          </a:p>
          <a:p>
            <a:r>
              <a:rPr lang="en-US" altLang="en-US" sz="1200" dirty="0">
                <a:solidFill>
                  <a:schemeClr val="tx1"/>
                </a:solidFill>
              </a:rPr>
              <a:t>Cook DA, et al. Internet-based learning in the health professions: A meta-analysis. </a:t>
            </a:r>
            <a:r>
              <a:rPr lang="en-US" altLang="en-US" sz="1200" i="1" dirty="0">
                <a:solidFill>
                  <a:schemeClr val="tx1"/>
                </a:solidFill>
              </a:rPr>
              <a:t>JAMA</a:t>
            </a:r>
            <a:r>
              <a:rPr lang="en-US" altLang="en-US" sz="1200" dirty="0">
                <a:solidFill>
                  <a:schemeClr val="tx1"/>
                </a:solidFill>
              </a:rPr>
              <a:t> 2008;300:1181-1196.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99627" y="1256380"/>
            <a:ext cx="11703116" cy="4595284"/>
            <a:chOff x="269809" y="719667"/>
            <a:chExt cx="11703116" cy="4595284"/>
          </a:xfrm>
        </p:grpSpPr>
        <p:graphicFrame>
          <p:nvGraphicFramePr>
            <p:cNvPr id="4" name="Chart 3"/>
            <p:cNvGraphicFramePr/>
            <p:nvPr/>
          </p:nvGraphicFramePr>
          <p:xfrm>
            <a:off x="269809" y="719667"/>
            <a:ext cx="11519737" cy="45952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8" name="Straight Connector 7"/>
            <p:cNvCxnSpPr/>
            <p:nvPr/>
          </p:nvCxnSpPr>
          <p:spPr>
            <a:xfrm>
              <a:off x="1464814" y="3890322"/>
              <a:ext cx="827608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464813" y="1972226"/>
              <a:ext cx="827608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477217" y="3126116"/>
              <a:ext cx="94724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10800000" flipH="1" flipV="1">
              <a:off x="10949690" y="2895283"/>
              <a:ext cx="10232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Mansouri</a:t>
              </a:r>
              <a:r>
                <a:rPr lang="en-US" sz="1200" dirty="0"/>
                <a:t> &amp; Lockyear</a:t>
              </a:r>
              <a:r>
                <a:rPr lang="en-US" sz="1200" baseline="30000" dirty="0"/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0800000" flipH="1" flipV="1">
              <a:off x="10931428" y="1682681"/>
              <a:ext cx="1023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Cook et al</a:t>
              </a:r>
              <a:r>
                <a:rPr lang="en-US" sz="1200" baseline="30000" dirty="0"/>
                <a:t>3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1458955" y="1833726"/>
              <a:ext cx="94724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 rot="10800000" flipH="1" flipV="1">
              <a:off x="10221547" y="2515776"/>
              <a:ext cx="8487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Cohen J.</a:t>
              </a:r>
              <a:r>
                <a:rPr lang="en-US" sz="1200" baseline="30000" dirty="0"/>
                <a:t>1</a:t>
              </a:r>
            </a:p>
          </p:txBody>
        </p:sp>
        <p:sp>
          <p:nvSpPr>
            <p:cNvPr id="16" name="Right Brace 15"/>
            <p:cNvSpPr/>
            <p:nvPr/>
          </p:nvSpPr>
          <p:spPr>
            <a:xfrm>
              <a:off x="9740900" y="1972226"/>
              <a:ext cx="480647" cy="1918096"/>
            </a:xfrm>
            <a:prstGeom prst="rightBrace">
              <a:avLst>
                <a:gd name="adj1" fmla="val 8333"/>
                <a:gd name="adj2" fmla="val 35943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390862" y="262921"/>
            <a:ext cx="8308554" cy="99345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 effect: program-level</a:t>
            </a:r>
          </a:p>
        </p:txBody>
      </p:sp>
    </p:spTree>
    <p:extLst>
      <p:ext uri="{BB962C8B-B14F-4D97-AF65-F5344CB8AC3E}">
        <p14:creationId xmlns:p14="http://schemas.microsoft.com/office/powerpoint/2010/main" val="3311706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028432" y="0"/>
            <a:ext cx="416356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</a:endParaRPr>
          </a:p>
          <a:p>
            <a:pPr algn="ctr"/>
            <a:endParaRPr lang="en-US" sz="2000" b="1" dirty="0">
              <a:solidFill>
                <a:schemeClr val="tx1"/>
              </a:solidFill>
            </a:endParaRPr>
          </a:p>
          <a:p>
            <a:pPr algn="ctr"/>
            <a:endParaRPr lang="en-US" sz="2000" b="1" dirty="0">
              <a:solidFill>
                <a:schemeClr val="tx1"/>
              </a:solidFill>
            </a:endParaRPr>
          </a:p>
          <a:p>
            <a:pPr algn="ctr"/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Sure, there are a few concerns:</a:t>
            </a: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Quality of assessments </a:t>
            </a:r>
            <a:r>
              <a:rPr lang="en-US" sz="2000" dirty="0">
                <a:solidFill>
                  <a:schemeClr val="tx1"/>
                </a:solidFill>
              </a:rPr>
              <a:t>– </a:t>
            </a:r>
            <a:r>
              <a:rPr lang="en-US" sz="2000" i="1" dirty="0">
                <a:solidFill>
                  <a:schemeClr val="tx1"/>
                </a:solidFill>
              </a:rPr>
              <a:t>not all questions are create equal!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Number of assessments </a:t>
            </a:r>
            <a:r>
              <a:rPr lang="en-US" sz="2000" dirty="0">
                <a:solidFill>
                  <a:schemeClr val="tx1"/>
                </a:solidFill>
              </a:rPr>
              <a:t>– </a:t>
            </a:r>
            <a:r>
              <a:rPr lang="en-US" sz="2000" i="1" dirty="0">
                <a:solidFill>
                  <a:schemeClr val="tx1"/>
                </a:solidFill>
              </a:rPr>
              <a:t>how many questions is enough?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Response</a:t>
            </a:r>
            <a:r>
              <a:rPr lang="en-US" sz="2000" dirty="0">
                <a:solidFill>
                  <a:schemeClr val="tx1"/>
                </a:solidFill>
              </a:rPr>
              <a:t> – </a:t>
            </a:r>
            <a:r>
              <a:rPr lang="en-US" sz="2000" i="1" dirty="0">
                <a:solidFill>
                  <a:schemeClr val="tx1"/>
                </a:solidFill>
              </a:rPr>
              <a:t>did a representative sample of participants respond?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Study design </a:t>
            </a:r>
            <a:r>
              <a:rPr lang="en-US" sz="2000" dirty="0">
                <a:solidFill>
                  <a:schemeClr val="tx1"/>
                </a:solidFill>
              </a:rPr>
              <a:t>– </a:t>
            </a:r>
            <a:r>
              <a:rPr lang="en-US" sz="2000" i="1" dirty="0">
                <a:solidFill>
                  <a:schemeClr val="tx1"/>
                </a:solidFill>
              </a:rPr>
              <a:t>is </a:t>
            </a:r>
            <a:r>
              <a:rPr lang="en-US" sz="2000" i="1" u="sng" dirty="0">
                <a:solidFill>
                  <a:schemeClr val="tx1"/>
                </a:solidFill>
              </a:rPr>
              <a:t>pre/post</a:t>
            </a:r>
            <a:r>
              <a:rPr lang="en-US" sz="2000" i="1" dirty="0">
                <a:solidFill>
                  <a:schemeClr val="tx1"/>
                </a:solidFill>
              </a:rPr>
              <a:t> equivalent to </a:t>
            </a:r>
            <a:r>
              <a:rPr lang="en-US" sz="2000" i="1" u="sng" dirty="0">
                <a:solidFill>
                  <a:schemeClr val="tx1"/>
                </a:solidFill>
              </a:rPr>
              <a:t>post/control</a:t>
            </a:r>
            <a:r>
              <a:rPr lang="en-US" sz="2000" i="1" dirty="0">
                <a:solidFill>
                  <a:schemeClr val="tx1"/>
                </a:solidFill>
              </a:rPr>
              <a:t>?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Benchmarks</a:t>
            </a:r>
            <a:r>
              <a:rPr lang="en-US" sz="2000" dirty="0">
                <a:solidFill>
                  <a:schemeClr val="tx1"/>
                </a:solidFill>
              </a:rPr>
              <a:t> – </a:t>
            </a:r>
            <a:r>
              <a:rPr lang="en-US" sz="2000" i="1" dirty="0">
                <a:solidFill>
                  <a:schemeClr val="tx1"/>
                </a:solidFill>
              </a:rPr>
              <a:t>Heterogeneity and publication bias in peer review literature?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745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F2E34A4-23CF-44A4-ABB8-1FE9438314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6265990"/>
            <a:ext cx="9144000" cy="592010"/>
          </a:xfrm>
        </p:spPr>
        <p:txBody>
          <a:bodyPr>
            <a:normAutofit/>
          </a:bodyPr>
          <a:lstStyle/>
          <a:p>
            <a:r>
              <a:rPr lang="en-US" sz="2800" i="1" dirty="0"/>
              <a:t>Direct Health Care System Costs and Cost Savings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278" y="1761115"/>
            <a:ext cx="6627428" cy="433603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808924" y="793226"/>
            <a:ext cx="4338748" cy="2744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400" dirty="0">
                <a:latin typeface="Engravers MT" panose="02090707080505020304" pitchFamily="18" charset="0"/>
                <a:ea typeface="MS Gothic" panose="020B0609070205080204" pitchFamily="49" charset="-128"/>
              </a:rPr>
              <a:t>Do the dollars make sense?</a:t>
            </a:r>
          </a:p>
          <a:p>
            <a:endParaRPr lang="en-US" sz="4400" dirty="0">
              <a:latin typeface="Engravers MT" panose="02090707080505020304" pitchFamily="18" charset="0"/>
              <a:ea typeface="MS Gothic" panose="020B0609070205080204" pitchFamily="49" charset="-128"/>
            </a:endParaRPr>
          </a:p>
          <a:p>
            <a:endParaRPr lang="en-US" sz="4400" dirty="0">
              <a:latin typeface="Engravers MT" panose="0209070708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27308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A70CD-F4A8-43CC-B3BE-9C052A6BE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+mn-lt"/>
              </a:rPr>
              <a:t>Example 1: CE on Increased HIV Testing and Use of PrEP Guidelines* -- Direct Costs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5CDDD1-2715-4F70-B322-D23DF4E0C9E0}"/>
              </a:ext>
            </a:extLst>
          </p:cNvPr>
          <p:cNvSpPr txBox="1"/>
          <p:nvPr/>
        </p:nvSpPr>
        <p:spPr>
          <a:xfrm>
            <a:off x="838200" y="1824800"/>
            <a:ext cx="386791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As a result of the education:</a:t>
            </a:r>
          </a:p>
          <a:p>
            <a:r>
              <a:rPr lang="en-US" sz="2200" b="1" dirty="0"/>
              <a:t>How many patients are…</a:t>
            </a:r>
          </a:p>
          <a:p>
            <a:pPr marL="573088" indent="-573088"/>
            <a:r>
              <a:rPr lang="en-US" sz="2200" dirty="0"/>
              <a:t>	…offered HIV test?</a:t>
            </a:r>
          </a:p>
          <a:p>
            <a:pPr marL="573088" indent="-573088"/>
            <a:r>
              <a:rPr lang="en-US" sz="2200" dirty="0"/>
              <a:t>	…identified as HIV+ or –?</a:t>
            </a:r>
          </a:p>
          <a:p>
            <a:pPr marL="573088" indent="-573088"/>
            <a:r>
              <a:rPr lang="en-US" sz="2200" dirty="0"/>
              <a:t>	…treated for HIV?</a:t>
            </a:r>
          </a:p>
          <a:p>
            <a:pPr marL="573088" indent="-573088"/>
            <a:r>
              <a:rPr lang="en-US" sz="2200" dirty="0"/>
              <a:t>	…treated using PrEP?</a:t>
            </a:r>
          </a:p>
          <a:p>
            <a:endParaRPr lang="en-US" sz="1200" dirty="0"/>
          </a:p>
          <a:p>
            <a:r>
              <a:rPr lang="en-US" sz="2200" b="1" dirty="0"/>
              <a:t>What are direct care costs over 1 year for newly-treated…</a:t>
            </a:r>
          </a:p>
          <a:p>
            <a:pPr marL="573088" indent="-573088"/>
            <a:r>
              <a:rPr lang="en-US" sz="2200" dirty="0"/>
              <a:t>	…HIV+ patients?</a:t>
            </a:r>
          </a:p>
          <a:p>
            <a:pPr marL="573088" indent="-573088"/>
            <a:r>
              <a:rPr lang="en-US" sz="2200" dirty="0"/>
              <a:t>	…patients on PrEP?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7CE870-C815-4791-8FDC-837F0AB73494}"/>
              </a:ext>
            </a:extLst>
          </p:cNvPr>
          <p:cNvSpPr txBox="1"/>
          <p:nvPr/>
        </p:nvSpPr>
        <p:spPr>
          <a:xfrm>
            <a:off x="838200" y="6338052"/>
            <a:ext cx="9634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*by Vindico Medical Education with an educational grant from Gilead Sciences Medical Affairs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2A648E-AEB6-40A3-B8B8-8B688979C68A}"/>
              </a:ext>
            </a:extLst>
          </p:cNvPr>
          <p:cNvGrpSpPr/>
          <p:nvPr/>
        </p:nvGrpSpPr>
        <p:grpSpPr>
          <a:xfrm>
            <a:off x="4982718" y="1895057"/>
            <a:ext cx="5810250" cy="4238625"/>
            <a:chOff x="4982718" y="1895057"/>
            <a:chExt cx="5810250" cy="423862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CF44218-3C55-4521-8105-36C0C7D6F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82718" y="1895057"/>
              <a:ext cx="5810250" cy="423862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44882E5-DF42-4092-9C31-F2547BAB52E5}"/>
                </a:ext>
              </a:extLst>
            </p:cNvPr>
            <p:cNvSpPr txBox="1"/>
            <p:nvPr/>
          </p:nvSpPr>
          <p:spPr>
            <a:xfrm>
              <a:off x="7387971" y="5311075"/>
              <a:ext cx="609600" cy="26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30" dirty="0">
                  <a:latin typeface="Arial" panose="020B0604020202020204" pitchFamily="34" charset="0"/>
                  <a:cs typeface="Arial" panose="020B0604020202020204" pitchFamily="34" charset="0"/>
                </a:rPr>
                <a:t>35-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2581AD-1E0D-4386-ACE8-658C026306A2}"/>
                </a:ext>
              </a:extLst>
            </p:cNvPr>
            <p:cNvSpPr txBox="1"/>
            <p:nvPr/>
          </p:nvSpPr>
          <p:spPr>
            <a:xfrm>
              <a:off x="7387590" y="5710646"/>
              <a:ext cx="609600" cy="26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30" dirty="0">
                  <a:latin typeface="Arial" panose="020B0604020202020204" pitchFamily="34" charset="0"/>
                  <a:cs typeface="Arial" panose="020B0604020202020204" pitchFamily="34" charset="0"/>
                </a:rPr>
                <a:t>30-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851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B76A97-83E8-4A89-A5AC-5A38DE2C86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641" b="10815"/>
          <a:stretch/>
        </p:blipFill>
        <p:spPr>
          <a:xfrm>
            <a:off x="1450105" y="3212210"/>
            <a:ext cx="1983373" cy="5551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08430D-676B-45CD-876F-2DF443F09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04" y="432054"/>
            <a:ext cx="3761927" cy="4335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02ACBD-F547-4433-87DE-EEEAFEB66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12" y="1246441"/>
            <a:ext cx="4117319" cy="9803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10ED3B-196B-49F0-BCC3-3B04F85EF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2854" y="3877246"/>
            <a:ext cx="1719916" cy="31998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49E8B37D-1DD6-4814-ADF3-C83E0301E7D1}"/>
              </a:ext>
            </a:extLst>
          </p:cNvPr>
          <p:cNvGrpSpPr/>
          <p:nvPr/>
        </p:nvGrpSpPr>
        <p:grpSpPr>
          <a:xfrm>
            <a:off x="3776035" y="432054"/>
            <a:ext cx="7777677" cy="3152394"/>
            <a:chOff x="3776035" y="614934"/>
            <a:chExt cx="7777677" cy="315239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84F25F5-93D9-4542-B302-3653C2CC5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20800" y="1457325"/>
              <a:ext cx="5825225" cy="231000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B9BBCCD-E645-4814-9870-CB4555290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89570" y="614934"/>
              <a:ext cx="3964142" cy="433578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50CD66B-5C24-49B4-A679-2A6D94FE96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6035" y="2790444"/>
              <a:ext cx="1244765" cy="638556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7445B5-D834-4478-8ECC-AA4611416D9B}"/>
              </a:ext>
            </a:extLst>
          </p:cNvPr>
          <p:cNvGrpSpPr/>
          <p:nvPr/>
        </p:nvGrpSpPr>
        <p:grpSpPr>
          <a:xfrm>
            <a:off x="3794275" y="3778947"/>
            <a:ext cx="7172851" cy="2829116"/>
            <a:chOff x="3794275" y="3778947"/>
            <a:chExt cx="7172851" cy="282911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575A4C8-8BBA-4718-86E8-7C3341DF2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20801" y="3877246"/>
              <a:ext cx="5946325" cy="2730817"/>
            </a:xfrm>
            <a:prstGeom prst="rect">
              <a:avLst/>
            </a:prstGeom>
          </p:spPr>
        </p:pic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3728BF2-275A-4E2B-B988-44087774A199}"/>
                </a:ext>
              </a:extLst>
            </p:cNvPr>
            <p:cNvCxnSpPr>
              <a:cxnSpLocks/>
            </p:cNvCxnSpPr>
            <p:nvPr/>
          </p:nvCxnSpPr>
          <p:spPr>
            <a:xfrm>
              <a:off x="3794275" y="3778947"/>
              <a:ext cx="1106909" cy="622365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306156D-DCA1-4606-AE09-C7443C50D3BA}"/>
              </a:ext>
            </a:extLst>
          </p:cNvPr>
          <p:cNvGrpSpPr/>
          <p:nvPr/>
        </p:nvGrpSpPr>
        <p:grpSpPr>
          <a:xfrm>
            <a:off x="1486681" y="3212210"/>
            <a:ext cx="1983373" cy="985020"/>
            <a:chOff x="1486681" y="3212210"/>
            <a:chExt cx="1983373" cy="98502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7C5D708-0B78-434B-8CC4-C14032216D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4641" b="10815"/>
            <a:stretch/>
          </p:blipFill>
          <p:spPr>
            <a:xfrm>
              <a:off x="1486681" y="3212210"/>
              <a:ext cx="1983373" cy="55511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0CEAD94-6F8D-423C-86C8-30B242CF7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9430" y="3877246"/>
              <a:ext cx="1719916" cy="319984"/>
            </a:xfrm>
            <a:prstGeom prst="rect">
              <a:avLst/>
            </a:prstGeom>
          </p:spPr>
        </p:pic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80D4890-6BBD-4E2C-AE53-79EDAEC649EE}"/>
              </a:ext>
            </a:extLst>
          </p:cNvPr>
          <p:cNvCxnSpPr>
            <a:cxnSpLocks/>
          </p:cNvCxnSpPr>
          <p:nvPr/>
        </p:nvCxnSpPr>
        <p:spPr>
          <a:xfrm>
            <a:off x="2582137" y="2261807"/>
            <a:ext cx="0" cy="768096"/>
          </a:xfrm>
          <a:prstGeom prst="straightConnector1">
            <a:avLst/>
          </a:prstGeom>
          <a:ln w="444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66175E7-269D-4176-AE8F-4521A0602DD2}"/>
              </a:ext>
            </a:extLst>
          </p:cNvPr>
          <p:cNvSpPr txBox="1"/>
          <p:nvPr/>
        </p:nvSpPr>
        <p:spPr>
          <a:xfrm>
            <a:off x="442019" y="5986305"/>
            <a:ext cx="36941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Adapted from: Robinson K, Dietze D, Esgro R, Elion R, Continuing Education Improves HIC Screening and Use of PrEP in High-Risk Patients, Poster #1320, ID Week 2018.</a:t>
            </a:r>
          </a:p>
        </p:txBody>
      </p:sp>
    </p:spTree>
    <p:extLst>
      <p:ext uri="{BB962C8B-B14F-4D97-AF65-F5344CB8AC3E}">
        <p14:creationId xmlns:p14="http://schemas.microsoft.com/office/powerpoint/2010/main" val="339320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A70CD-F4A8-43CC-B3BE-9C052A6BE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+mn-lt"/>
              </a:rPr>
              <a:t>Example 2: CE on Increased Early HIV Testing and Treatment of HIV* -- Cost Savings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5CDDD1-2715-4F70-B322-D23DF4E0C9E0}"/>
              </a:ext>
            </a:extLst>
          </p:cNvPr>
          <p:cNvSpPr txBox="1"/>
          <p:nvPr/>
        </p:nvSpPr>
        <p:spPr>
          <a:xfrm>
            <a:off x="838200" y="1824800"/>
            <a:ext cx="442874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Designed to promote earlier testing and treatment, which could in turn lead to reduced transmission, fewer new cases, lower costs.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Earlier treatment can also decrease costs because delaying care is associated with rapidly escalating healthcare utilization.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N=3,432 primary care providers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7CE870-C815-4791-8FDC-837F0AB73494}"/>
              </a:ext>
            </a:extLst>
          </p:cNvPr>
          <p:cNvSpPr txBox="1"/>
          <p:nvPr/>
        </p:nvSpPr>
        <p:spPr>
          <a:xfrm>
            <a:off x="838200" y="6338052"/>
            <a:ext cx="9634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*Ravyn D, Kummerle D, Hujdich B. Educational and Economic Outcomes of an Intervention to Improve Early Testing and Treatment of HIV. CE Measure 2015;9:20-25. Educational grant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from Bristol Myers Squibb.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808510-EBF0-411D-B3D3-3428EC2257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223"/>
          <a:stretch/>
        </p:blipFill>
        <p:spPr>
          <a:xfrm>
            <a:off x="5776531" y="1820800"/>
            <a:ext cx="5232845" cy="2895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51B03E-DE11-450D-9028-734B4156ECAA}"/>
              </a:ext>
            </a:extLst>
          </p:cNvPr>
          <p:cNvSpPr txBox="1"/>
          <p:nvPr/>
        </p:nvSpPr>
        <p:spPr>
          <a:xfrm>
            <a:off x="5861875" y="4990617"/>
            <a:ext cx="5123117" cy="1077218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Model Results Estimates (Annually):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394 HIV cases prevented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Mean direct cost savings of $10.7 M</a:t>
            </a:r>
          </a:p>
        </p:txBody>
      </p:sp>
    </p:spTree>
    <p:extLst>
      <p:ext uri="{BB962C8B-B14F-4D97-AF65-F5344CB8AC3E}">
        <p14:creationId xmlns:p14="http://schemas.microsoft.com/office/powerpoint/2010/main" val="3054196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6350"/>
            <a:ext cx="10277475" cy="6851650"/>
          </a:xfrm>
        </p:spPr>
      </p:pic>
      <p:sp>
        <p:nvSpPr>
          <p:cNvPr id="5" name="TextBox 4"/>
          <p:cNvSpPr txBox="1"/>
          <p:nvPr/>
        </p:nvSpPr>
        <p:spPr>
          <a:xfrm rot="21049760">
            <a:off x="1994262" y="2612108"/>
            <a:ext cx="4289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883639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050" y="2032000"/>
            <a:ext cx="7886700" cy="2755900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altLang="en-US" sz="4300" dirty="0">
                <a:latin typeface="Calibri" panose="020F0502020204030204" pitchFamily="34" charset="0"/>
                <a:ea typeface="ヒラギノ角ゴ Pro W3" charset="-128"/>
              </a:rPr>
              <a:t>Please click on the survey link at the top of the LIVE tab to help us get a sense of who is watching </a:t>
            </a:r>
            <a:r>
              <a:rPr lang="en-US" altLang="en-US" sz="4300" dirty="0" err="1">
                <a:latin typeface="Calibri" panose="020F0502020204030204" pitchFamily="34" charset="0"/>
                <a:ea typeface="ヒラギノ角ゴ Pro W3" charset="-128"/>
              </a:rPr>
              <a:t>CMEpalooza</a:t>
            </a:r>
            <a:r>
              <a:rPr lang="en-US" altLang="en-US" sz="4300" dirty="0">
                <a:latin typeface="Calibri" panose="020F0502020204030204" pitchFamily="34" charset="0"/>
                <a:ea typeface="ヒラギノ角ゴ Pro W3" charset="-128"/>
              </a:rPr>
              <a:t> Spring. It’s only 7 questions.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49500" y="557214"/>
            <a:ext cx="7543800" cy="108267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en-US" sz="6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A Survey? I Love Surveys!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050" y="2032000"/>
            <a:ext cx="7886700" cy="27559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sz="4000" dirty="0">
                <a:latin typeface="+mn-lt"/>
              </a:rPr>
              <a:t>Learners viewing this session live via the </a:t>
            </a:r>
            <a:r>
              <a:rPr lang="en-US" sz="4000" dirty="0" err="1">
                <a:latin typeface="+mn-lt"/>
              </a:rPr>
              <a:t>CMEpalooza</a:t>
            </a:r>
            <a:r>
              <a:rPr lang="en-US" sz="4000" dirty="0">
                <a:latin typeface="+mn-lt"/>
              </a:rPr>
              <a:t> Spring website will need to refresh their browser. The next session will be up momentarily.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49500" y="557214"/>
            <a:ext cx="7543800" cy="1082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To View the Next Session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1291</Words>
  <Application>Microsoft Office PowerPoint</Application>
  <PresentationFormat>Widescreen</PresentationFormat>
  <Paragraphs>223</Paragraphs>
  <Slides>34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51" baseType="lpstr">
      <vt:lpstr>MS Gothic</vt:lpstr>
      <vt:lpstr>Arial</vt:lpstr>
      <vt:lpstr>Arial Narrow</vt:lpstr>
      <vt:lpstr>Baskerville Old Face</vt:lpstr>
      <vt:lpstr>Bauhaus 93</vt:lpstr>
      <vt:lpstr>Broadway</vt:lpstr>
      <vt:lpstr>Calibri</vt:lpstr>
      <vt:lpstr>Calibri Light</vt:lpstr>
      <vt:lpstr>Engravers MT</vt:lpstr>
      <vt:lpstr>Gadugi</vt:lpstr>
      <vt:lpstr>Magneto</vt:lpstr>
      <vt:lpstr>Montserrat SemiBold</vt:lpstr>
      <vt:lpstr>Proxima Nova Rg</vt:lpstr>
      <vt:lpstr>Script MT Bold</vt:lpstr>
      <vt:lpstr>Showcard Gothic</vt:lpstr>
      <vt:lpstr>Office Theme</vt:lpstr>
      <vt:lpstr>Retrospect</vt:lpstr>
      <vt:lpstr>Shiny Outcomes People Session Sponsored by PeerAudience</vt:lpstr>
      <vt:lpstr>PowerPoint Presentation</vt:lpstr>
      <vt:lpstr>PowerPoint Presentation</vt:lpstr>
      <vt:lpstr>PowerPoint Presentation</vt:lpstr>
      <vt:lpstr>Opinions, discussions and/or conclusions expressed are those of our panelists and do not represent an endorsement by, or a position of, their employer, its parent company, or affiliates.</vt:lpstr>
      <vt:lpstr>PowerPoint Presentation</vt:lpstr>
      <vt:lpstr>PowerPoint Presentation</vt:lpstr>
      <vt:lpstr>Hot Topics!</vt:lpstr>
      <vt:lpstr>PowerPoint Presentation</vt:lpstr>
      <vt:lpstr>PowerPoint Presentation</vt:lpstr>
      <vt:lpstr>The Goal</vt:lpstr>
      <vt:lpstr>Common Flaws</vt:lpstr>
      <vt:lpstr>PowerPoint Presentation</vt:lpstr>
      <vt:lpstr>Each Item Should:</vt:lpstr>
      <vt:lpstr>Why is this Important for My Outcomes?</vt:lpstr>
      <vt:lpstr>PowerPoint Presentation</vt:lpstr>
      <vt:lpstr>Everything is Better in Pairs!</vt:lpstr>
      <vt:lpstr>What is aggregate? </vt:lpstr>
      <vt:lpstr>What is all responses? </vt:lpstr>
      <vt:lpstr>The Argument for Paired</vt:lpstr>
      <vt:lpstr>Proof is in the Pudding</vt:lpstr>
      <vt:lpstr>PowerPoint Presentation</vt:lpstr>
      <vt:lpstr>PowerPoint Presentation</vt:lpstr>
      <vt:lpstr>PowerPoint Presentation</vt:lpstr>
      <vt:lpstr>Educational effect: single activity</vt:lpstr>
      <vt:lpstr>PowerPoint Presentation</vt:lpstr>
      <vt:lpstr>PowerPoint Presentation</vt:lpstr>
      <vt:lpstr>PowerPoint Presentation</vt:lpstr>
      <vt:lpstr>Example 1: CE on Increased HIV Testing and Use of PrEP Guidelines* -- Direct Costs</vt:lpstr>
      <vt:lpstr>PowerPoint Presentation</vt:lpstr>
      <vt:lpstr>Example 2: CE on Increased Early HIV Testing and Treatment of HIV* -- Cost Savings</vt:lpstr>
      <vt:lpstr>PowerPoint Presentation</vt:lpstr>
      <vt:lpstr>Please click on the survey link at the top of the LIVE tab to help us get a sense of who is watching CMEpalooza Spring. It’s only 7 questions.</vt:lpstr>
      <vt:lpstr>Learners viewing this session live via the CMEpalooza Spring website will need to refresh their browser. The next session will be up momentarily.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Olivieri</dc:creator>
  <cp:lastModifiedBy>Warnick, Derek</cp:lastModifiedBy>
  <cp:revision>68</cp:revision>
  <dcterms:created xsi:type="dcterms:W3CDTF">2020-03-06T15:58:20Z</dcterms:created>
  <dcterms:modified xsi:type="dcterms:W3CDTF">2020-04-14T21:52:21Z</dcterms:modified>
</cp:coreProperties>
</file>